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256" r:id="rId2"/>
    <p:sldId id="259" r:id="rId3"/>
    <p:sldId id="260" r:id="rId4"/>
    <p:sldId id="261" r:id="rId5"/>
    <p:sldId id="269" r:id="rId6"/>
    <p:sldId id="267" r:id="rId7"/>
    <p:sldId id="268" r:id="rId8"/>
    <p:sldId id="270" r:id="rId9"/>
    <p:sldId id="271" r:id="rId10"/>
    <p:sldId id="272" r:id="rId11"/>
    <p:sldId id="273" r:id="rId12"/>
    <p:sldId id="274" r:id="rId13"/>
    <p:sldId id="262" r:id="rId14"/>
    <p:sldId id="263" r:id="rId15"/>
    <p:sldId id="264" r:id="rId16"/>
    <p:sldId id="276" r:id="rId17"/>
    <p:sldId id="275" r:id="rId18"/>
    <p:sldId id="277" r:id="rId19"/>
    <p:sldId id="278" r:id="rId20"/>
    <p:sldId id="280" r:id="rId21"/>
    <p:sldId id="281" r:id="rId22"/>
    <p:sldId id="282" r:id="rId23"/>
    <p:sldId id="283" r:id="rId24"/>
    <p:sldId id="284" r:id="rId25"/>
    <p:sldId id="257" r:id="rId26"/>
    <p:sldId id="258" r:id="rId27"/>
    <p:sldId id="265" r:id="rId28"/>
    <p:sldId id="285" r:id="rId29"/>
    <p:sldId id="266" r:id="rId30"/>
    <p:sldId id="286" r:id="rId31"/>
    <p:sldId id="287" r:id="rId32"/>
    <p:sldId id="288" r:id="rId33"/>
    <p:sldId id="289" r:id="rId34"/>
    <p:sldId id="290" r:id="rId35"/>
    <p:sldId id="301" r:id="rId36"/>
    <p:sldId id="302" r:id="rId37"/>
    <p:sldId id="303" r:id="rId38"/>
    <p:sldId id="304" r:id="rId39"/>
    <p:sldId id="305" r:id="rId40"/>
    <p:sldId id="306" r:id="rId41"/>
    <p:sldId id="307" r:id="rId42"/>
    <p:sldId id="308" r:id="rId43"/>
    <p:sldId id="292" r:id="rId44"/>
    <p:sldId id="293" r:id="rId45"/>
    <p:sldId id="294" r:id="rId46"/>
    <p:sldId id="295" r:id="rId47"/>
    <p:sldId id="296" r:id="rId48"/>
    <p:sldId id="297" r:id="rId49"/>
    <p:sldId id="298" r:id="rId50"/>
    <p:sldId id="299" r:id="rId51"/>
    <p:sldId id="300" r:id="rId52"/>
    <p:sldId id="29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p:restoredTop sz="94622"/>
  </p:normalViewPr>
  <p:slideViewPr>
    <p:cSldViewPr snapToGrid="0" snapToObjects="1">
      <p:cViewPr>
        <p:scale>
          <a:sx n="91" d="100"/>
          <a:sy n="91" d="100"/>
        </p:scale>
        <p:origin x="129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F6B70-14C1-4F16-B6BF-FC72D80A1CCF}"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9D9952C-E1AF-4BEC-9811-DD58E46EF7E5}">
      <dgm:prSet/>
      <dgm:spPr/>
      <dgm:t>
        <a:bodyPr/>
        <a:lstStyle/>
        <a:p>
          <a:pPr>
            <a:defRPr cap="all"/>
          </a:pPr>
          <a:r>
            <a:rPr lang="en-US"/>
            <a:t>The data is from a 1990 census of houses in a certain district in California.</a:t>
          </a:r>
        </a:p>
      </dgm:t>
    </dgm:pt>
    <dgm:pt modelId="{037E0382-04A8-4949-A278-93E0B233B138}" type="parTrans" cxnId="{2F3C13A7-73FA-4237-AF68-849A5D2B89FE}">
      <dgm:prSet/>
      <dgm:spPr/>
      <dgm:t>
        <a:bodyPr/>
        <a:lstStyle/>
        <a:p>
          <a:endParaRPr lang="en-US"/>
        </a:p>
      </dgm:t>
    </dgm:pt>
    <dgm:pt modelId="{6B29FF01-16EF-4239-9135-190E87FCCA47}" type="sibTrans" cxnId="{2F3C13A7-73FA-4237-AF68-849A5D2B89FE}">
      <dgm:prSet/>
      <dgm:spPr/>
      <dgm:t>
        <a:bodyPr/>
        <a:lstStyle/>
        <a:p>
          <a:endParaRPr lang="en-US"/>
        </a:p>
      </dgm:t>
    </dgm:pt>
    <dgm:pt modelId="{FAE00D1C-0E3B-4C1F-B4B6-F92D9036EFF6}">
      <dgm:prSet/>
      <dgm:spPr/>
      <dgm:t>
        <a:bodyPr/>
        <a:lstStyle/>
        <a:p>
          <a:pPr>
            <a:defRPr cap="all"/>
          </a:pPr>
          <a:r>
            <a:rPr lang="en-US"/>
            <a:t>To find out relationships between factors that influence the house price in the block .</a:t>
          </a:r>
        </a:p>
      </dgm:t>
    </dgm:pt>
    <dgm:pt modelId="{D05E5E56-A7BD-4704-88AC-7C84B9D6807B}" type="parTrans" cxnId="{1F4E24D1-8D17-46B6-9430-E1A90BD611F7}">
      <dgm:prSet/>
      <dgm:spPr/>
      <dgm:t>
        <a:bodyPr/>
        <a:lstStyle/>
        <a:p>
          <a:endParaRPr lang="en-US"/>
        </a:p>
      </dgm:t>
    </dgm:pt>
    <dgm:pt modelId="{549A0CA1-4955-4CC8-A6C6-87228320A4DA}" type="sibTrans" cxnId="{1F4E24D1-8D17-46B6-9430-E1A90BD611F7}">
      <dgm:prSet/>
      <dgm:spPr/>
      <dgm:t>
        <a:bodyPr/>
        <a:lstStyle/>
        <a:p>
          <a:endParaRPr lang="en-US"/>
        </a:p>
      </dgm:t>
    </dgm:pt>
    <dgm:pt modelId="{5CF8E411-3B4D-4CEB-8E20-308C5EFDD877}" type="pres">
      <dgm:prSet presAssocID="{531F6B70-14C1-4F16-B6BF-FC72D80A1CCF}" presName="root" presStyleCnt="0">
        <dgm:presLayoutVars>
          <dgm:dir/>
          <dgm:resizeHandles val="exact"/>
        </dgm:presLayoutVars>
      </dgm:prSet>
      <dgm:spPr/>
    </dgm:pt>
    <dgm:pt modelId="{D00AD083-0D97-458A-A041-6B394FE9FB76}" type="pres">
      <dgm:prSet presAssocID="{D9D9952C-E1AF-4BEC-9811-DD58E46EF7E5}" presName="compNode" presStyleCnt="0"/>
      <dgm:spPr/>
    </dgm:pt>
    <dgm:pt modelId="{D60082F8-A5C6-46EA-BAEA-6E4EAD052B55}" type="pres">
      <dgm:prSet presAssocID="{D9D9952C-E1AF-4BEC-9811-DD58E46EF7E5}" presName="iconBgRect" presStyleLbl="bgShp" presStyleIdx="0" presStyleCnt="2"/>
      <dgm:spPr>
        <a:prstGeom prst="round2DiagRect">
          <a:avLst>
            <a:gd name="adj1" fmla="val 29727"/>
            <a:gd name="adj2" fmla="val 0"/>
          </a:avLst>
        </a:prstGeom>
      </dgm:spPr>
    </dgm:pt>
    <dgm:pt modelId="{F2544F60-683C-4E7C-90F4-98D96A0FA87C}" type="pres">
      <dgm:prSet presAssocID="{D9D9952C-E1AF-4BEC-9811-DD58E46EF7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urban scene"/>
        </a:ext>
      </dgm:extLst>
    </dgm:pt>
    <dgm:pt modelId="{95CFA09C-5897-4340-B261-87BB821A2C78}" type="pres">
      <dgm:prSet presAssocID="{D9D9952C-E1AF-4BEC-9811-DD58E46EF7E5}" presName="spaceRect" presStyleCnt="0"/>
      <dgm:spPr/>
    </dgm:pt>
    <dgm:pt modelId="{690D86CC-6702-4C75-B623-5B1CCCC1FE36}" type="pres">
      <dgm:prSet presAssocID="{D9D9952C-E1AF-4BEC-9811-DD58E46EF7E5}" presName="textRect" presStyleLbl="revTx" presStyleIdx="0" presStyleCnt="2">
        <dgm:presLayoutVars>
          <dgm:chMax val="1"/>
          <dgm:chPref val="1"/>
        </dgm:presLayoutVars>
      </dgm:prSet>
      <dgm:spPr/>
    </dgm:pt>
    <dgm:pt modelId="{4C4FF681-9E66-4746-B05B-24AA6EF7FA2D}" type="pres">
      <dgm:prSet presAssocID="{6B29FF01-16EF-4239-9135-190E87FCCA47}" presName="sibTrans" presStyleCnt="0"/>
      <dgm:spPr/>
    </dgm:pt>
    <dgm:pt modelId="{5504968B-74B8-481E-AB98-3CFFD1158CA8}" type="pres">
      <dgm:prSet presAssocID="{FAE00D1C-0E3B-4C1F-B4B6-F92D9036EFF6}" presName="compNode" presStyleCnt="0"/>
      <dgm:spPr/>
    </dgm:pt>
    <dgm:pt modelId="{721DEF53-FB7E-45A5-9C6B-7CDCE8AC85B8}" type="pres">
      <dgm:prSet presAssocID="{FAE00D1C-0E3B-4C1F-B4B6-F92D9036EFF6}" presName="iconBgRect" presStyleLbl="bgShp" presStyleIdx="1" presStyleCnt="2"/>
      <dgm:spPr>
        <a:prstGeom prst="round2DiagRect">
          <a:avLst>
            <a:gd name="adj1" fmla="val 29727"/>
            <a:gd name="adj2" fmla="val 0"/>
          </a:avLst>
        </a:prstGeom>
      </dgm:spPr>
    </dgm:pt>
    <dgm:pt modelId="{A373CFFF-8E84-4A00-9227-3CACDA7D1915}" type="pres">
      <dgm:prSet presAssocID="{FAE00D1C-0E3B-4C1F-B4B6-F92D9036EFF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D1560A01-5727-4FE1-ABE1-546D875529BA}" type="pres">
      <dgm:prSet presAssocID="{FAE00D1C-0E3B-4C1F-B4B6-F92D9036EFF6}" presName="spaceRect" presStyleCnt="0"/>
      <dgm:spPr/>
    </dgm:pt>
    <dgm:pt modelId="{7E2A8124-89C8-4B6E-B776-99958A941856}" type="pres">
      <dgm:prSet presAssocID="{FAE00D1C-0E3B-4C1F-B4B6-F92D9036EFF6}" presName="textRect" presStyleLbl="revTx" presStyleIdx="1" presStyleCnt="2">
        <dgm:presLayoutVars>
          <dgm:chMax val="1"/>
          <dgm:chPref val="1"/>
        </dgm:presLayoutVars>
      </dgm:prSet>
      <dgm:spPr/>
    </dgm:pt>
  </dgm:ptLst>
  <dgm:cxnLst>
    <dgm:cxn modelId="{6AF8FC1F-17A6-48E2-96BF-D9E250D1EF6D}" type="presOf" srcId="{D9D9952C-E1AF-4BEC-9811-DD58E46EF7E5}" destId="{690D86CC-6702-4C75-B623-5B1CCCC1FE36}" srcOrd="0" destOrd="0" presId="urn:microsoft.com/office/officeart/2018/5/layout/IconLeafLabelList"/>
    <dgm:cxn modelId="{2F3C13A7-73FA-4237-AF68-849A5D2B89FE}" srcId="{531F6B70-14C1-4F16-B6BF-FC72D80A1CCF}" destId="{D9D9952C-E1AF-4BEC-9811-DD58E46EF7E5}" srcOrd="0" destOrd="0" parTransId="{037E0382-04A8-4949-A278-93E0B233B138}" sibTransId="{6B29FF01-16EF-4239-9135-190E87FCCA47}"/>
    <dgm:cxn modelId="{4F6E4CB6-F47E-41DB-81E3-44CB9FF1C895}" type="presOf" srcId="{531F6B70-14C1-4F16-B6BF-FC72D80A1CCF}" destId="{5CF8E411-3B4D-4CEB-8E20-308C5EFDD877}" srcOrd="0" destOrd="0" presId="urn:microsoft.com/office/officeart/2018/5/layout/IconLeafLabelList"/>
    <dgm:cxn modelId="{754C7CCF-75D4-4F71-A4E9-82880EA4AFD0}" type="presOf" srcId="{FAE00D1C-0E3B-4C1F-B4B6-F92D9036EFF6}" destId="{7E2A8124-89C8-4B6E-B776-99958A941856}" srcOrd="0" destOrd="0" presId="urn:microsoft.com/office/officeart/2018/5/layout/IconLeafLabelList"/>
    <dgm:cxn modelId="{1F4E24D1-8D17-46B6-9430-E1A90BD611F7}" srcId="{531F6B70-14C1-4F16-B6BF-FC72D80A1CCF}" destId="{FAE00D1C-0E3B-4C1F-B4B6-F92D9036EFF6}" srcOrd="1" destOrd="0" parTransId="{D05E5E56-A7BD-4704-88AC-7C84B9D6807B}" sibTransId="{549A0CA1-4955-4CC8-A6C6-87228320A4DA}"/>
    <dgm:cxn modelId="{12114FC1-F814-4C15-A4C6-CC2F9A6A54D8}" type="presParOf" srcId="{5CF8E411-3B4D-4CEB-8E20-308C5EFDD877}" destId="{D00AD083-0D97-458A-A041-6B394FE9FB76}" srcOrd="0" destOrd="0" presId="urn:microsoft.com/office/officeart/2018/5/layout/IconLeafLabelList"/>
    <dgm:cxn modelId="{84B41B9B-A2A3-40B8-AFA5-45A30676E732}" type="presParOf" srcId="{D00AD083-0D97-458A-A041-6B394FE9FB76}" destId="{D60082F8-A5C6-46EA-BAEA-6E4EAD052B55}" srcOrd="0" destOrd="0" presId="urn:microsoft.com/office/officeart/2018/5/layout/IconLeafLabelList"/>
    <dgm:cxn modelId="{AD717402-9936-4772-A374-16B4AF7AE41C}" type="presParOf" srcId="{D00AD083-0D97-458A-A041-6B394FE9FB76}" destId="{F2544F60-683C-4E7C-90F4-98D96A0FA87C}" srcOrd="1" destOrd="0" presId="urn:microsoft.com/office/officeart/2018/5/layout/IconLeafLabelList"/>
    <dgm:cxn modelId="{801576BE-5E07-4142-92AF-BF983A51F8F4}" type="presParOf" srcId="{D00AD083-0D97-458A-A041-6B394FE9FB76}" destId="{95CFA09C-5897-4340-B261-87BB821A2C78}" srcOrd="2" destOrd="0" presId="urn:microsoft.com/office/officeart/2018/5/layout/IconLeafLabelList"/>
    <dgm:cxn modelId="{768F3E57-DE2A-4AC0-B86A-E39560ECB283}" type="presParOf" srcId="{D00AD083-0D97-458A-A041-6B394FE9FB76}" destId="{690D86CC-6702-4C75-B623-5B1CCCC1FE36}" srcOrd="3" destOrd="0" presId="urn:microsoft.com/office/officeart/2018/5/layout/IconLeafLabelList"/>
    <dgm:cxn modelId="{9B3043DF-D02A-464F-96CB-476F80574ACF}" type="presParOf" srcId="{5CF8E411-3B4D-4CEB-8E20-308C5EFDD877}" destId="{4C4FF681-9E66-4746-B05B-24AA6EF7FA2D}" srcOrd="1" destOrd="0" presId="urn:microsoft.com/office/officeart/2018/5/layout/IconLeafLabelList"/>
    <dgm:cxn modelId="{A1A759B9-5703-4663-A322-53FE7E7645A4}" type="presParOf" srcId="{5CF8E411-3B4D-4CEB-8E20-308C5EFDD877}" destId="{5504968B-74B8-481E-AB98-3CFFD1158CA8}" srcOrd="2" destOrd="0" presId="urn:microsoft.com/office/officeart/2018/5/layout/IconLeafLabelList"/>
    <dgm:cxn modelId="{06031CA4-ABA0-4E44-A687-5A148BA0FD87}" type="presParOf" srcId="{5504968B-74B8-481E-AB98-3CFFD1158CA8}" destId="{721DEF53-FB7E-45A5-9C6B-7CDCE8AC85B8}" srcOrd="0" destOrd="0" presId="urn:microsoft.com/office/officeart/2018/5/layout/IconLeafLabelList"/>
    <dgm:cxn modelId="{A70EE95B-958E-4913-AE60-4AD4DA18307C}" type="presParOf" srcId="{5504968B-74B8-481E-AB98-3CFFD1158CA8}" destId="{A373CFFF-8E84-4A00-9227-3CACDA7D1915}" srcOrd="1" destOrd="0" presId="urn:microsoft.com/office/officeart/2018/5/layout/IconLeafLabelList"/>
    <dgm:cxn modelId="{3389EAF9-2C9C-4F13-B8F3-12842C72C711}" type="presParOf" srcId="{5504968B-74B8-481E-AB98-3CFFD1158CA8}" destId="{D1560A01-5727-4FE1-ABE1-546D875529BA}" srcOrd="2" destOrd="0" presId="urn:microsoft.com/office/officeart/2018/5/layout/IconLeafLabelList"/>
    <dgm:cxn modelId="{77E0B11B-5755-40F4-826C-063F9C0E8E25}" type="presParOf" srcId="{5504968B-74B8-481E-AB98-3CFFD1158CA8}" destId="{7E2A8124-89C8-4B6E-B776-99958A941856}"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C5E7B8-A903-4B2A-989A-64C0A177948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1B5158A-0963-4D4B-99BB-9AFF2FADF4A9}">
      <dgm:prSet/>
      <dgm:spPr/>
      <dgm:t>
        <a:bodyPr/>
        <a:lstStyle/>
        <a:p>
          <a:r>
            <a:rPr lang="en-GB"/>
            <a:t>The dataset has </a:t>
          </a:r>
          <a:r>
            <a:rPr lang="en-IN"/>
            <a:t>20,640 observations of different block groups with 9 variables:</a:t>
          </a:r>
          <a:endParaRPr lang="en-US"/>
        </a:p>
      </dgm:t>
    </dgm:pt>
    <dgm:pt modelId="{A782DA8E-807E-431B-9A76-6FE1C80FCC9C}" type="parTrans" cxnId="{D791E2A2-F927-44D4-9AE2-9C6B9FB36766}">
      <dgm:prSet/>
      <dgm:spPr/>
      <dgm:t>
        <a:bodyPr/>
        <a:lstStyle/>
        <a:p>
          <a:endParaRPr lang="en-US"/>
        </a:p>
      </dgm:t>
    </dgm:pt>
    <dgm:pt modelId="{265CD8A8-8D31-4111-85C4-BD6BB0487018}" type="sibTrans" cxnId="{D791E2A2-F927-44D4-9AE2-9C6B9FB36766}">
      <dgm:prSet/>
      <dgm:spPr/>
      <dgm:t>
        <a:bodyPr/>
        <a:lstStyle/>
        <a:p>
          <a:endParaRPr lang="en-US"/>
        </a:p>
      </dgm:t>
    </dgm:pt>
    <dgm:pt modelId="{38C9FBD3-D663-47E5-9143-3125AC6E34CB}">
      <dgm:prSet/>
      <dgm:spPr/>
      <dgm:t>
        <a:bodyPr/>
        <a:lstStyle/>
        <a:p>
          <a:r>
            <a:rPr lang="en-IN" i="1"/>
            <a:t>Longitude:</a:t>
          </a:r>
          <a:r>
            <a:rPr lang="en-IN"/>
            <a:t> refers to the angular distance of a geographic place north or south of the earth’s equator for each block group</a:t>
          </a:r>
          <a:endParaRPr lang="en-US"/>
        </a:p>
      </dgm:t>
    </dgm:pt>
    <dgm:pt modelId="{3B7E58A5-BC52-4741-B3A4-9F14435E8C6D}" type="parTrans" cxnId="{0AF999BD-1370-4B0C-9BD7-B0462A555856}">
      <dgm:prSet/>
      <dgm:spPr/>
      <dgm:t>
        <a:bodyPr/>
        <a:lstStyle/>
        <a:p>
          <a:endParaRPr lang="en-US"/>
        </a:p>
      </dgm:t>
    </dgm:pt>
    <dgm:pt modelId="{55AC201F-0E6B-4174-A67B-4FFBD1EDBF37}" type="sibTrans" cxnId="{0AF999BD-1370-4B0C-9BD7-B0462A555856}">
      <dgm:prSet/>
      <dgm:spPr/>
      <dgm:t>
        <a:bodyPr/>
        <a:lstStyle/>
        <a:p>
          <a:endParaRPr lang="en-US"/>
        </a:p>
      </dgm:t>
    </dgm:pt>
    <dgm:pt modelId="{50FF8428-FD8A-4888-9AD6-653E95DD66D3}">
      <dgm:prSet/>
      <dgm:spPr/>
      <dgm:t>
        <a:bodyPr/>
        <a:lstStyle/>
        <a:p>
          <a:r>
            <a:rPr lang="en-IN" i="1"/>
            <a:t>Latitude :</a:t>
          </a:r>
          <a:r>
            <a:rPr lang="en-IN"/>
            <a:t> refers to the angular distance of a geographic place east or west of the earth’s equator for each block group</a:t>
          </a:r>
          <a:endParaRPr lang="en-US"/>
        </a:p>
      </dgm:t>
    </dgm:pt>
    <dgm:pt modelId="{2E8DE9F8-BB20-4FF2-92BD-A2D011838782}" type="parTrans" cxnId="{71C88C79-9DB2-48E8-A719-84939D7AE9F1}">
      <dgm:prSet/>
      <dgm:spPr/>
      <dgm:t>
        <a:bodyPr/>
        <a:lstStyle/>
        <a:p>
          <a:endParaRPr lang="en-US"/>
        </a:p>
      </dgm:t>
    </dgm:pt>
    <dgm:pt modelId="{A3A21C3D-3EDB-4BEE-A946-11BAC19D1722}" type="sibTrans" cxnId="{71C88C79-9DB2-48E8-A719-84939D7AE9F1}">
      <dgm:prSet/>
      <dgm:spPr/>
      <dgm:t>
        <a:bodyPr/>
        <a:lstStyle/>
        <a:p>
          <a:endParaRPr lang="en-US"/>
        </a:p>
      </dgm:t>
    </dgm:pt>
    <dgm:pt modelId="{3BDF4FB4-E2E7-48ED-94E3-F3DAC8C77ED8}">
      <dgm:prSet/>
      <dgm:spPr/>
      <dgm:t>
        <a:bodyPr/>
        <a:lstStyle/>
        <a:p>
          <a:r>
            <a:rPr lang="en-IN" i="1"/>
            <a:t>Housing Median Age:</a:t>
          </a:r>
          <a:r>
            <a:rPr lang="en-IN"/>
            <a:t> is the median age of the people that belong to a block group. Note that the median is the value that lies at the midpoint of a frequency distribution of observed values</a:t>
          </a:r>
          <a:endParaRPr lang="en-US"/>
        </a:p>
      </dgm:t>
    </dgm:pt>
    <dgm:pt modelId="{329C99CC-9456-448B-B996-D23B4497CAD0}" type="parTrans" cxnId="{38D42082-5EC9-43C6-A260-F6A01F30BF17}">
      <dgm:prSet/>
      <dgm:spPr/>
      <dgm:t>
        <a:bodyPr/>
        <a:lstStyle/>
        <a:p>
          <a:endParaRPr lang="en-US"/>
        </a:p>
      </dgm:t>
    </dgm:pt>
    <dgm:pt modelId="{67A29C43-F7CF-4ED6-BF69-3FFE6AF17D72}" type="sibTrans" cxnId="{38D42082-5EC9-43C6-A260-F6A01F30BF17}">
      <dgm:prSet/>
      <dgm:spPr/>
      <dgm:t>
        <a:bodyPr/>
        <a:lstStyle/>
        <a:p>
          <a:endParaRPr lang="en-US"/>
        </a:p>
      </dgm:t>
    </dgm:pt>
    <dgm:pt modelId="{332D98C4-9292-46DA-BB62-CB06BBCF66E8}">
      <dgm:prSet/>
      <dgm:spPr/>
      <dgm:t>
        <a:bodyPr/>
        <a:lstStyle/>
        <a:p>
          <a:r>
            <a:rPr lang="en-IN" i="1"/>
            <a:t>Total Rooms:</a:t>
          </a:r>
          <a:r>
            <a:rPr lang="en-IN"/>
            <a:t> is the total number of rooms in the houses per block group</a:t>
          </a:r>
          <a:endParaRPr lang="en-US"/>
        </a:p>
      </dgm:t>
    </dgm:pt>
    <dgm:pt modelId="{7E3C91BB-21B4-43B1-81FC-262D8F2BC12C}" type="parTrans" cxnId="{90EAAD1B-A901-4C17-8938-4ACC6874B6F5}">
      <dgm:prSet/>
      <dgm:spPr/>
      <dgm:t>
        <a:bodyPr/>
        <a:lstStyle/>
        <a:p>
          <a:endParaRPr lang="en-US"/>
        </a:p>
      </dgm:t>
    </dgm:pt>
    <dgm:pt modelId="{1DF194FF-72DE-4494-8AB6-4F600FEDCDD2}" type="sibTrans" cxnId="{90EAAD1B-A901-4C17-8938-4ACC6874B6F5}">
      <dgm:prSet/>
      <dgm:spPr/>
      <dgm:t>
        <a:bodyPr/>
        <a:lstStyle/>
        <a:p>
          <a:endParaRPr lang="en-US"/>
        </a:p>
      </dgm:t>
    </dgm:pt>
    <dgm:pt modelId="{1107C615-1862-4308-9D5D-0C749D6CB94F}">
      <dgm:prSet/>
      <dgm:spPr/>
      <dgm:t>
        <a:bodyPr/>
        <a:lstStyle/>
        <a:p>
          <a:r>
            <a:rPr lang="en-IN" i="1"/>
            <a:t>Total Bedrooms:</a:t>
          </a:r>
          <a:r>
            <a:rPr lang="en-IN"/>
            <a:t> is the total number of bedrooms in the houses per block group </a:t>
          </a:r>
          <a:endParaRPr lang="en-US"/>
        </a:p>
      </dgm:t>
    </dgm:pt>
    <dgm:pt modelId="{033CCFE8-40F5-4E67-9BCE-F2096E6E7DD5}" type="parTrans" cxnId="{C79B0A27-C4C3-41D3-8C75-27B538A295F1}">
      <dgm:prSet/>
      <dgm:spPr/>
      <dgm:t>
        <a:bodyPr/>
        <a:lstStyle/>
        <a:p>
          <a:endParaRPr lang="en-US"/>
        </a:p>
      </dgm:t>
    </dgm:pt>
    <dgm:pt modelId="{BEF8E715-D399-408D-A455-2DC6639F6EC5}" type="sibTrans" cxnId="{C79B0A27-C4C3-41D3-8C75-27B538A295F1}">
      <dgm:prSet/>
      <dgm:spPr/>
      <dgm:t>
        <a:bodyPr/>
        <a:lstStyle/>
        <a:p>
          <a:endParaRPr lang="en-US"/>
        </a:p>
      </dgm:t>
    </dgm:pt>
    <dgm:pt modelId="{73360593-756C-46AB-944D-12EAA1A7264F}">
      <dgm:prSet/>
      <dgm:spPr/>
      <dgm:t>
        <a:bodyPr/>
        <a:lstStyle/>
        <a:p>
          <a:r>
            <a:rPr lang="en-IN" i="1"/>
            <a:t>Population:</a:t>
          </a:r>
          <a:r>
            <a:rPr lang="en-IN"/>
            <a:t> is the number of inhabitants of a block group</a:t>
          </a:r>
          <a:endParaRPr lang="en-US"/>
        </a:p>
      </dgm:t>
    </dgm:pt>
    <dgm:pt modelId="{EB7C7666-562E-4701-AA91-4FAAE15A7F33}" type="parTrans" cxnId="{F8098FA7-4462-47EF-B272-123EC75273EF}">
      <dgm:prSet/>
      <dgm:spPr/>
      <dgm:t>
        <a:bodyPr/>
        <a:lstStyle/>
        <a:p>
          <a:endParaRPr lang="en-US"/>
        </a:p>
      </dgm:t>
    </dgm:pt>
    <dgm:pt modelId="{1D33D4BA-7930-4473-8657-742E37923BD6}" type="sibTrans" cxnId="{F8098FA7-4462-47EF-B272-123EC75273EF}">
      <dgm:prSet/>
      <dgm:spPr/>
      <dgm:t>
        <a:bodyPr/>
        <a:lstStyle/>
        <a:p>
          <a:endParaRPr lang="en-US"/>
        </a:p>
      </dgm:t>
    </dgm:pt>
    <dgm:pt modelId="{AB85A41F-F009-4B92-B943-7952031C1384}">
      <dgm:prSet/>
      <dgm:spPr/>
      <dgm:t>
        <a:bodyPr/>
        <a:lstStyle/>
        <a:p>
          <a:r>
            <a:rPr lang="en-IN" i="1"/>
            <a:t>Households:</a:t>
          </a:r>
          <a:r>
            <a:rPr lang="en-IN"/>
            <a:t> refers to units of houses and their occupants per block group</a:t>
          </a:r>
          <a:endParaRPr lang="en-US"/>
        </a:p>
      </dgm:t>
    </dgm:pt>
    <dgm:pt modelId="{19532CAD-4872-48A6-B5DD-82834BCD87DD}" type="parTrans" cxnId="{35CF3C42-F814-4C85-9F0E-440C720C63F3}">
      <dgm:prSet/>
      <dgm:spPr/>
      <dgm:t>
        <a:bodyPr/>
        <a:lstStyle/>
        <a:p>
          <a:endParaRPr lang="en-US"/>
        </a:p>
      </dgm:t>
    </dgm:pt>
    <dgm:pt modelId="{D95FC66D-1184-4069-863A-EFCFED0C2F97}" type="sibTrans" cxnId="{35CF3C42-F814-4C85-9F0E-440C720C63F3}">
      <dgm:prSet/>
      <dgm:spPr/>
      <dgm:t>
        <a:bodyPr/>
        <a:lstStyle/>
        <a:p>
          <a:endParaRPr lang="en-US"/>
        </a:p>
      </dgm:t>
    </dgm:pt>
    <dgm:pt modelId="{448E7747-A391-4405-90C7-9C2EC69C910A}">
      <dgm:prSet/>
      <dgm:spPr/>
      <dgm:t>
        <a:bodyPr/>
        <a:lstStyle/>
        <a:p>
          <a:pPr rtl="0"/>
          <a:r>
            <a:rPr lang="en-IN" i="1"/>
            <a:t>Median Income:</a:t>
          </a:r>
          <a:r>
            <a:rPr lang="en-IN"/>
            <a:t> is used to register the median income of people that belong to a block group</a:t>
          </a:r>
          <a:r>
            <a:rPr lang="en-IN">
              <a:latin typeface="Calibri Light" panose="020F0302020204030204"/>
            </a:rPr>
            <a:t> </a:t>
          </a:r>
          <a:endParaRPr lang="en-US"/>
        </a:p>
      </dgm:t>
    </dgm:pt>
    <dgm:pt modelId="{1C38496F-F339-4CA6-ADA8-A3C2DFE0B573}" type="parTrans" cxnId="{EF41281F-BD41-4C87-B8AF-35DE8E0FAF88}">
      <dgm:prSet/>
      <dgm:spPr/>
      <dgm:t>
        <a:bodyPr/>
        <a:lstStyle/>
        <a:p>
          <a:endParaRPr lang="en-US"/>
        </a:p>
      </dgm:t>
    </dgm:pt>
    <dgm:pt modelId="{AB4729B8-C3F1-4DC7-9877-1A29C9A3F889}" type="sibTrans" cxnId="{EF41281F-BD41-4C87-B8AF-35DE8E0FAF88}">
      <dgm:prSet/>
      <dgm:spPr/>
      <dgm:t>
        <a:bodyPr/>
        <a:lstStyle/>
        <a:p>
          <a:endParaRPr lang="en-US"/>
        </a:p>
      </dgm:t>
    </dgm:pt>
    <dgm:pt modelId="{B62AAAE5-0C00-4924-849A-AE1EAD3D44EA}">
      <dgm:prSet/>
      <dgm:spPr/>
      <dgm:t>
        <a:bodyPr/>
        <a:lstStyle/>
        <a:p>
          <a:r>
            <a:rPr lang="en-IN" i="1"/>
            <a:t>Median House Value:</a:t>
          </a:r>
          <a:r>
            <a:rPr lang="en-IN"/>
            <a:t> is the dependent variable and refers to the median house value per block group</a:t>
          </a:r>
          <a:endParaRPr lang="en-US"/>
        </a:p>
      </dgm:t>
    </dgm:pt>
    <dgm:pt modelId="{BF822520-10D8-453F-8FB9-378A4DF2DB76}" type="parTrans" cxnId="{3F33F1BB-9989-453F-869E-87B19132FB76}">
      <dgm:prSet/>
      <dgm:spPr/>
      <dgm:t>
        <a:bodyPr/>
        <a:lstStyle/>
        <a:p>
          <a:endParaRPr lang="en-US"/>
        </a:p>
      </dgm:t>
    </dgm:pt>
    <dgm:pt modelId="{0EE6270A-D0AC-4E10-80F0-659866EF0E5D}" type="sibTrans" cxnId="{3F33F1BB-9989-453F-869E-87B19132FB76}">
      <dgm:prSet/>
      <dgm:spPr/>
      <dgm:t>
        <a:bodyPr/>
        <a:lstStyle/>
        <a:p>
          <a:endParaRPr lang="en-US"/>
        </a:p>
      </dgm:t>
    </dgm:pt>
    <dgm:pt modelId="{EA0D11C6-4FB1-462A-8550-116AD31415F2}">
      <dgm:prSet phldr="0"/>
      <dgm:spPr/>
      <dgm:t>
        <a:bodyPr/>
        <a:lstStyle/>
        <a:p>
          <a:pPr rtl="0"/>
          <a:r>
            <a:rPr lang="en-IN">
              <a:latin typeface="Calibri Light" panose="020F0302020204030204"/>
            </a:rPr>
            <a:t>The way this is written it seems like we are counting all bedrooms across all houses in a block group - which doesn't seem right.</a:t>
          </a:r>
          <a:endParaRPr lang="en-US"/>
        </a:p>
      </dgm:t>
    </dgm:pt>
    <dgm:pt modelId="{316C22B3-6328-46B6-B83E-41AFF7688EBB}" type="parTrans" cxnId="{37A79293-87DC-4C50-AA70-C4BD0D2F8B1B}">
      <dgm:prSet/>
      <dgm:spPr/>
      <dgm:t>
        <a:bodyPr/>
        <a:lstStyle/>
        <a:p>
          <a:endParaRPr lang="en-US"/>
        </a:p>
      </dgm:t>
    </dgm:pt>
    <dgm:pt modelId="{B403CC1E-B51B-48D3-9A81-E56CC324EA24}" type="sibTrans" cxnId="{37A79293-87DC-4C50-AA70-C4BD0D2F8B1B}">
      <dgm:prSet/>
      <dgm:spPr/>
      <dgm:t>
        <a:bodyPr/>
        <a:lstStyle/>
        <a:p>
          <a:endParaRPr lang="en-US"/>
        </a:p>
      </dgm:t>
    </dgm:pt>
    <dgm:pt modelId="{261CB605-5C97-4A1F-919B-37622FA7F946}" type="pres">
      <dgm:prSet presAssocID="{22C5E7B8-A903-4B2A-989A-64C0A177948B}" presName="diagram" presStyleCnt="0">
        <dgm:presLayoutVars>
          <dgm:dir/>
          <dgm:resizeHandles val="exact"/>
        </dgm:presLayoutVars>
      </dgm:prSet>
      <dgm:spPr/>
    </dgm:pt>
    <dgm:pt modelId="{12425595-50BB-4878-9F61-1D62362385E0}" type="pres">
      <dgm:prSet presAssocID="{D1B5158A-0963-4D4B-99BB-9AFF2FADF4A9}" presName="node" presStyleLbl="node1" presStyleIdx="0" presStyleCnt="11">
        <dgm:presLayoutVars>
          <dgm:bulletEnabled val="1"/>
        </dgm:presLayoutVars>
      </dgm:prSet>
      <dgm:spPr/>
    </dgm:pt>
    <dgm:pt modelId="{958D9D55-F432-4F8B-B19E-1D75C1FF8E12}" type="pres">
      <dgm:prSet presAssocID="{265CD8A8-8D31-4111-85C4-BD6BB0487018}" presName="sibTrans" presStyleCnt="0"/>
      <dgm:spPr/>
    </dgm:pt>
    <dgm:pt modelId="{30F3BA62-3C94-4ABF-9CE5-7DDB322CD250}" type="pres">
      <dgm:prSet presAssocID="{38C9FBD3-D663-47E5-9143-3125AC6E34CB}" presName="node" presStyleLbl="node1" presStyleIdx="1" presStyleCnt="11">
        <dgm:presLayoutVars>
          <dgm:bulletEnabled val="1"/>
        </dgm:presLayoutVars>
      </dgm:prSet>
      <dgm:spPr/>
    </dgm:pt>
    <dgm:pt modelId="{AAFEE475-53B6-4DCA-8B7F-2BF8D0BFBCA7}" type="pres">
      <dgm:prSet presAssocID="{55AC201F-0E6B-4174-A67B-4FFBD1EDBF37}" presName="sibTrans" presStyleCnt="0"/>
      <dgm:spPr/>
    </dgm:pt>
    <dgm:pt modelId="{2373906B-8388-415B-9E56-7A162304E155}" type="pres">
      <dgm:prSet presAssocID="{50FF8428-FD8A-4888-9AD6-653E95DD66D3}" presName="node" presStyleLbl="node1" presStyleIdx="2" presStyleCnt="11">
        <dgm:presLayoutVars>
          <dgm:bulletEnabled val="1"/>
        </dgm:presLayoutVars>
      </dgm:prSet>
      <dgm:spPr/>
    </dgm:pt>
    <dgm:pt modelId="{7C98500F-25DB-46F5-AFB3-4DF72BF3B860}" type="pres">
      <dgm:prSet presAssocID="{A3A21C3D-3EDB-4BEE-A946-11BAC19D1722}" presName="sibTrans" presStyleCnt="0"/>
      <dgm:spPr/>
    </dgm:pt>
    <dgm:pt modelId="{034B7009-1D27-4006-A42D-FEC35ADCA284}" type="pres">
      <dgm:prSet presAssocID="{3BDF4FB4-E2E7-48ED-94E3-F3DAC8C77ED8}" presName="node" presStyleLbl="node1" presStyleIdx="3" presStyleCnt="11">
        <dgm:presLayoutVars>
          <dgm:bulletEnabled val="1"/>
        </dgm:presLayoutVars>
      </dgm:prSet>
      <dgm:spPr/>
    </dgm:pt>
    <dgm:pt modelId="{7E5FED3C-3BEE-4EB4-AEB0-6989F9887010}" type="pres">
      <dgm:prSet presAssocID="{67A29C43-F7CF-4ED6-BF69-3FFE6AF17D72}" presName="sibTrans" presStyleCnt="0"/>
      <dgm:spPr/>
    </dgm:pt>
    <dgm:pt modelId="{7E07AA6D-12C7-4C9A-9AE3-F7B819C34076}" type="pres">
      <dgm:prSet presAssocID="{332D98C4-9292-46DA-BB62-CB06BBCF66E8}" presName="node" presStyleLbl="node1" presStyleIdx="4" presStyleCnt="11">
        <dgm:presLayoutVars>
          <dgm:bulletEnabled val="1"/>
        </dgm:presLayoutVars>
      </dgm:prSet>
      <dgm:spPr/>
    </dgm:pt>
    <dgm:pt modelId="{B6FCC6AC-4CF4-46EB-A89C-DEEFF4B2301A}" type="pres">
      <dgm:prSet presAssocID="{1DF194FF-72DE-4494-8AB6-4F600FEDCDD2}" presName="sibTrans" presStyleCnt="0"/>
      <dgm:spPr/>
    </dgm:pt>
    <dgm:pt modelId="{7D9C67EB-12FD-428B-A4F5-759AE21529E4}" type="pres">
      <dgm:prSet presAssocID="{1107C615-1862-4308-9D5D-0C749D6CB94F}" presName="node" presStyleLbl="node1" presStyleIdx="5" presStyleCnt="11">
        <dgm:presLayoutVars>
          <dgm:bulletEnabled val="1"/>
        </dgm:presLayoutVars>
      </dgm:prSet>
      <dgm:spPr/>
    </dgm:pt>
    <dgm:pt modelId="{1A34F4F9-F2B2-420A-B650-2F23D5FFB9B9}" type="pres">
      <dgm:prSet presAssocID="{BEF8E715-D399-408D-A455-2DC6639F6EC5}" presName="sibTrans" presStyleCnt="0"/>
      <dgm:spPr/>
    </dgm:pt>
    <dgm:pt modelId="{401C06F9-64C4-472C-8EDC-668875AB9F70}" type="pres">
      <dgm:prSet presAssocID="{73360593-756C-46AB-944D-12EAA1A7264F}" presName="node" presStyleLbl="node1" presStyleIdx="6" presStyleCnt="11">
        <dgm:presLayoutVars>
          <dgm:bulletEnabled val="1"/>
        </dgm:presLayoutVars>
      </dgm:prSet>
      <dgm:spPr/>
    </dgm:pt>
    <dgm:pt modelId="{9AD17B8A-60DF-4422-B5C3-3BF81AE58B25}" type="pres">
      <dgm:prSet presAssocID="{1D33D4BA-7930-4473-8657-742E37923BD6}" presName="sibTrans" presStyleCnt="0"/>
      <dgm:spPr/>
    </dgm:pt>
    <dgm:pt modelId="{99ADBB5A-D893-4D59-A2D8-B673D5D3AEFD}" type="pres">
      <dgm:prSet presAssocID="{AB85A41F-F009-4B92-B943-7952031C1384}" presName="node" presStyleLbl="node1" presStyleIdx="7" presStyleCnt="11">
        <dgm:presLayoutVars>
          <dgm:bulletEnabled val="1"/>
        </dgm:presLayoutVars>
      </dgm:prSet>
      <dgm:spPr/>
    </dgm:pt>
    <dgm:pt modelId="{A6C57129-EF9C-47DD-9A50-480D2CC02971}" type="pres">
      <dgm:prSet presAssocID="{D95FC66D-1184-4069-863A-EFCFED0C2F97}" presName="sibTrans" presStyleCnt="0"/>
      <dgm:spPr/>
    </dgm:pt>
    <dgm:pt modelId="{33739D24-B7DA-4427-B940-2A9ECDEDCA6D}" type="pres">
      <dgm:prSet presAssocID="{448E7747-A391-4405-90C7-9C2EC69C910A}" presName="node" presStyleLbl="node1" presStyleIdx="8" presStyleCnt="11">
        <dgm:presLayoutVars>
          <dgm:bulletEnabled val="1"/>
        </dgm:presLayoutVars>
      </dgm:prSet>
      <dgm:spPr/>
    </dgm:pt>
    <dgm:pt modelId="{A926D8F5-482B-4EC5-B5BC-3DDE81206CE5}" type="pres">
      <dgm:prSet presAssocID="{AB4729B8-C3F1-4DC7-9877-1A29C9A3F889}" presName="sibTrans" presStyleCnt="0"/>
      <dgm:spPr/>
    </dgm:pt>
    <dgm:pt modelId="{7ADA668B-CB97-457E-AFBD-EBF4FB01C692}" type="pres">
      <dgm:prSet presAssocID="{B62AAAE5-0C00-4924-849A-AE1EAD3D44EA}" presName="node" presStyleLbl="node1" presStyleIdx="9" presStyleCnt="11">
        <dgm:presLayoutVars>
          <dgm:bulletEnabled val="1"/>
        </dgm:presLayoutVars>
      </dgm:prSet>
      <dgm:spPr/>
    </dgm:pt>
    <dgm:pt modelId="{E6923A8D-1D8E-41C8-B1A9-D48CD2F408B9}" type="pres">
      <dgm:prSet presAssocID="{0EE6270A-D0AC-4E10-80F0-659866EF0E5D}" presName="sibTrans" presStyleCnt="0"/>
      <dgm:spPr/>
    </dgm:pt>
    <dgm:pt modelId="{33F97E6D-FC94-4958-A7C4-93522D96A47F}" type="pres">
      <dgm:prSet presAssocID="{EA0D11C6-4FB1-462A-8550-116AD31415F2}" presName="node" presStyleLbl="node1" presStyleIdx="10" presStyleCnt="11">
        <dgm:presLayoutVars>
          <dgm:bulletEnabled val="1"/>
        </dgm:presLayoutVars>
      </dgm:prSet>
      <dgm:spPr/>
    </dgm:pt>
  </dgm:ptLst>
  <dgm:cxnLst>
    <dgm:cxn modelId="{90EAAD1B-A901-4C17-8938-4ACC6874B6F5}" srcId="{22C5E7B8-A903-4B2A-989A-64C0A177948B}" destId="{332D98C4-9292-46DA-BB62-CB06BBCF66E8}" srcOrd="4" destOrd="0" parTransId="{7E3C91BB-21B4-43B1-81FC-262D8F2BC12C}" sibTransId="{1DF194FF-72DE-4494-8AB6-4F600FEDCDD2}"/>
    <dgm:cxn modelId="{EF41281F-BD41-4C87-B8AF-35DE8E0FAF88}" srcId="{22C5E7B8-A903-4B2A-989A-64C0A177948B}" destId="{448E7747-A391-4405-90C7-9C2EC69C910A}" srcOrd="8" destOrd="0" parTransId="{1C38496F-F339-4CA6-ADA8-A3C2DFE0B573}" sibTransId="{AB4729B8-C3F1-4DC7-9877-1A29C9A3F889}"/>
    <dgm:cxn modelId="{C79B0A27-C4C3-41D3-8C75-27B538A295F1}" srcId="{22C5E7B8-A903-4B2A-989A-64C0A177948B}" destId="{1107C615-1862-4308-9D5D-0C749D6CB94F}" srcOrd="5" destOrd="0" parTransId="{033CCFE8-40F5-4E67-9BCE-F2096E6E7DD5}" sibTransId="{BEF8E715-D399-408D-A455-2DC6639F6EC5}"/>
    <dgm:cxn modelId="{E19E1328-76E3-4459-9956-7F248AF30CF8}" type="presOf" srcId="{AB85A41F-F009-4B92-B943-7952031C1384}" destId="{99ADBB5A-D893-4D59-A2D8-B673D5D3AEFD}" srcOrd="0" destOrd="0" presId="urn:microsoft.com/office/officeart/2005/8/layout/default"/>
    <dgm:cxn modelId="{0FF2D62C-B4A4-4569-84DA-1B434D4D0D64}" type="presOf" srcId="{332D98C4-9292-46DA-BB62-CB06BBCF66E8}" destId="{7E07AA6D-12C7-4C9A-9AE3-F7B819C34076}" srcOrd="0" destOrd="0" presId="urn:microsoft.com/office/officeart/2005/8/layout/default"/>
    <dgm:cxn modelId="{C36AE836-EDB5-4418-9830-BDDF28C16596}" type="presOf" srcId="{22C5E7B8-A903-4B2A-989A-64C0A177948B}" destId="{261CB605-5C97-4A1F-919B-37622FA7F946}" srcOrd="0" destOrd="0" presId="urn:microsoft.com/office/officeart/2005/8/layout/default"/>
    <dgm:cxn modelId="{35CF3C42-F814-4C85-9F0E-440C720C63F3}" srcId="{22C5E7B8-A903-4B2A-989A-64C0A177948B}" destId="{AB85A41F-F009-4B92-B943-7952031C1384}" srcOrd="7" destOrd="0" parTransId="{19532CAD-4872-48A6-B5DD-82834BCD87DD}" sibTransId="{D95FC66D-1184-4069-863A-EFCFED0C2F97}"/>
    <dgm:cxn modelId="{48C84643-D439-499E-A674-06D033179780}" type="presOf" srcId="{50FF8428-FD8A-4888-9AD6-653E95DD66D3}" destId="{2373906B-8388-415B-9E56-7A162304E155}" srcOrd="0" destOrd="0" presId="urn:microsoft.com/office/officeart/2005/8/layout/default"/>
    <dgm:cxn modelId="{B2CDF157-AF54-454D-88A9-AB00D4903889}" type="presOf" srcId="{EA0D11C6-4FB1-462A-8550-116AD31415F2}" destId="{33F97E6D-FC94-4958-A7C4-93522D96A47F}" srcOrd="0" destOrd="0" presId="urn:microsoft.com/office/officeart/2005/8/layout/default"/>
    <dgm:cxn modelId="{46BD8672-429F-4531-8A6B-5897F8905FD1}" type="presOf" srcId="{38C9FBD3-D663-47E5-9143-3125AC6E34CB}" destId="{30F3BA62-3C94-4ABF-9CE5-7DDB322CD250}" srcOrd="0" destOrd="0" presId="urn:microsoft.com/office/officeart/2005/8/layout/default"/>
    <dgm:cxn modelId="{71C88C79-9DB2-48E8-A719-84939D7AE9F1}" srcId="{22C5E7B8-A903-4B2A-989A-64C0A177948B}" destId="{50FF8428-FD8A-4888-9AD6-653E95DD66D3}" srcOrd="2" destOrd="0" parTransId="{2E8DE9F8-BB20-4FF2-92BD-A2D011838782}" sibTransId="{A3A21C3D-3EDB-4BEE-A946-11BAC19D1722}"/>
    <dgm:cxn modelId="{3DFEB479-C891-4044-B734-D379BE5549AD}" type="presOf" srcId="{73360593-756C-46AB-944D-12EAA1A7264F}" destId="{401C06F9-64C4-472C-8EDC-668875AB9F70}" srcOrd="0" destOrd="0" presId="urn:microsoft.com/office/officeart/2005/8/layout/default"/>
    <dgm:cxn modelId="{096D837C-F8CD-488D-AB8F-C6F1C05CAA29}" type="presOf" srcId="{3BDF4FB4-E2E7-48ED-94E3-F3DAC8C77ED8}" destId="{034B7009-1D27-4006-A42D-FEC35ADCA284}" srcOrd="0" destOrd="0" presId="urn:microsoft.com/office/officeart/2005/8/layout/default"/>
    <dgm:cxn modelId="{38D42082-5EC9-43C6-A260-F6A01F30BF17}" srcId="{22C5E7B8-A903-4B2A-989A-64C0A177948B}" destId="{3BDF4FB4-E2E7-48ED-94E3-F3DAC8C77ED8}" srcOrd="3" destOrd="0" parTransId="{329C99CC-9456-448B-B996-D23B4497CAD0}" sibTransId="{67A29C43-F7CF-4ED6-BF69-3FFE6AF17D72}"/>
    <dgm:cxn modelId="{37A79293-87DC-4C50-AA70-C4BD0D2F8B1B}" srcId="{22C5E7B8-A903-4B2A-989A-64C0A177948B}" destId="{EA0D11C6-4FB1-462A-8550-116AD31415F2}" srcOrd="10" destOrd="0" parTransId="{316C22B3-6328-46B6-B83E-41AFF7688EBB}" sibTransId="{B403CC1E-B51B-48D3-9A81-E56CC324EA24}"/>
    <dgm:cxn modelId="{805E4E99-D9BF-4DA9-801F-BCF9ACC75AD8}" type="presOf" srcId="{B62AAAE5-0C00-4924-849A-AE1EAD3D44EA}" destId="{7ADA668B-CB97-457E-AFBD-EBF4FB01C692}" srcOrd="0" destOrd="0" presId="urn:microsoft.com/office/officeart/2005/8/layout/default"/>
    <dgm:cxn modelId="{D791E2A2-F927-44D4-9AE2-9C6B9FB36766}" srcId="{22C5E7B8-A903-4B2A-989A-64C0A177948B}" destId="{D1B5158A-0963-4D4B-99BB-9AFF2FADF4A9}" srcOrd="0" destOrd="0" parTransId="{A782DA8E-807E-431B-9A76-6FE1C80FCC9C}" sibTransId="{265CD8A8-8D31-4111-85C4-BD6BB0487018}"/>
    <dgm:cxn modelId="{F8098FA7-4462-47EF-B272-123EC75273EF}" srcId="{22C5E7B8-A903-4B2A-989A-64C0A177948B}" destId="{73360593-756C-46AB-944D-12EAA1A7264F}" srcOrd="6" destOrd="0" parTransId="{EB7C7666-562E-4701-AA91-4FAAE15A7F33}" sibTransId="{1D33D4BA-7930-4473-8657-742E37923BD6}"/>
    <dgm:cxn modelId="{D21483B0-0184-42DF-A469-0957B785A191}" type="presOf" srcId="{448E7747-A391-4405-90C7-9C2EC69C910A}" destId="{33739D24-B7DA-4427-B940-2A9ECDEDCA6D}" srcOrd="0" destOrd="0" presId="urn:microsoft.com/office/officeart/2005/8/layout/default"/>
    <dgm:cxn modelId="{3F33F1BB-9989-453F-869E-87B19132FB76}" srcId="{22C5E7B8-A903-4B2A-989A-64C0A177948B}" destId="{B62AAAE5-0C00-4924-849A-AE1EAD3D44EA}" srcOrd="9" destOrd="0" parTransId="{BF822520-10D8-453F-8FB9-378A4DF2DB76}" sibTransId="{0EE6270A-D0AC-4E10-80F0-659866EF0E5D}"/>
    <dgm:cxn modelId="{0AF999BD-1370-4B0C-9BD7-B0462A555856}" srcId="{22C5E7B8-A903-4B2A-989A-64C0A177948B}" destId="{38C9FBD3-D663-47E5-9143-3125AC6E34CB}" srcOrd="1" destOrd="0" parTransId="{3B7E58A5-BC52-4741-B3A4-9F14435E8C6D}" sibTransId="{55AC201F-0E6B-4174-A67B-4FFBD1EDBF37}"/>
    <dgm:cxn modelId="{826D6ED9-1E19-4B75-9F06-F1B638351BB7}" type="presOf" srcId="{1107C615-1862-4308-9D5D-0C749D6CB94F}" destId="{7D9C67EB-12FD-428B-A4F5-759AE21529E4}" srcOrd="0" destOrd="0" presId="urn:microsoft.com/office/officeart/2005/8/layout/default"/>
    <dgm:cxn modelId="{7E7C62EA-BEEF-48D4-92C2-7F7B65384075}" type="presOf" srcId="{D1B5158A-0963-4D4B-99BB-9AFF2FADF4A9}" destId="{12425595-50BB-4878-9F61-1D62362385E0}" srcOrd="0" destOrd="0" presId="urn:microsoft.com/office/officeart/2005/8/layout/default"/>
    <dgm:cxn modelId="{A2ABF088-19AE-4277-9185-80E284B961EE}" type="presParOf" srcId="{261CB605-5C97-4A1F-919B-37622FA7F946}" destId="{12425595-50BB-4878-9F61-1D62362385E0}" srcOrd="0" destOrd="0" presId="urn:microsoft.com/office/officeart/2005/8/layout/default"/>
    <dgm:cxn modelId="{20D46127-E8A9-44C0-9852-C41F89DC1984}" type="presParOf" srcId="{261CB605-5C97-4A1F-919B-37622FA7F946}" destId="{958D9D55-F432-4F8B-B19E-1D75C1FF8E12}" srcOrd="1" destOrd="0" presId="urn:microsoft.com/office/officeart/2005/8/layout/default"/>
    <dgm:cxn modelId="{3090A6DC-AAA5-4DFC-87F0-245F63B7F336}" type="presParOf" srcId="{261CB605-5C97-4A1F-919B-37622FA7F946}" destId="{30F3BA62-3C94-4ABF-9CE5-7DDB322CD250}" srcOrd="2" destOrd="0" presId="urn:microsoft.com/office/officeart/2005/8/layout/default"/>
    <dgm:cxn modelId="{93F6343D-A3F8-4EE0-88BF-52BE6991302E}" type="presParOf" srcId="{261CB605-5C97-4A1F-919B-37622FA7F946}" destId="{AAFEE475-53B6-4DCA-8B7F-2BF8D0BFBCA7}" srcOrd="3" destOrd="0" presId="urn:microsoft.com/office/officeart/2005/8/layout/default"/>
    <dgm:cxn modelId="{B9C3F129-9CCC-4880-8937-BBB00C38759F}" type="presParOf" srcId="{261CB605-5C97-4A1F-919B-37622FA7F946}" destId="{2373906B-8388-415B-9E56-7A162304E155}" srcOrd="4" destOrd="0" presId="urn:microsoft.com/office/officeart/2005/8/layout/default"/>
    <dgm:cxn modelId="{9B4FF408-3821-46A2-B4D5-2F2828A03B79}" type="presParOf" srcId="{261CB605-5C97-4A1F-919B-37622FA7F946}" destId="{7C98500F-25DB-46F5-AFB3-4DF72BF3B860}" srcOrd="5" destOrd="0" presId="urn:microsoft.com/office/officeart/2005/8/layout/default"/>
    <dgm:cxn modelId="{A0A5ED02-C422-449C-8913-0F63F3345997}" type="presParOf" srcId="{261CB605-5C97-4A1F-919B-37622FA7F946}" destId="{034B7009-1D27-4006-A42D-FEC35ADCA284}" srcOrd="6" destOrd="0" presId="urn:microsoft.com/office/officeart/2005/8/layout/default"/>
    <dgm:cxn modelId="{FD82D99C-59CA-4984-B955-80619C76531D}" type="presParOf" srcId="{261CB605-5C97-4A1F-919B-37622FA7F946}" destId="{7E5FED3C-3BEE-4EB4-AEB0-6989F9887010}" srcOrd="7" destOrd="0" presId="urn:microsoft.com/office/officeart/2005/8/layout/default"/>
    <dgm:cxn modelId="{FB74CA68-B8A2-4E50-8CE6-80F557AC118E}" type="presParOf" srcId="{261CB605-5C97-4A1F-919B-37622FA7F946}" destId="{7E07AA6D-12C7-4C9A-9AE3-F7B819C34076}" srcOrd="8" destOrd="0" presId="urn:microsoft.com/office/officeart/2005/8/layout/default"/>
    <dgm:cxn modelId="{9040223C-12CF-4279-B079-37D8AE494B30}" type="presParOf" srcId="{261CB605-5C97-4A1F-919B-37622FA7F946}" destId="{B6FCC6AC-4CF4-46EB-A89C-DEEFF4B2301A}" srcOrd="9" destOrd="0" presId="urn:microsoft.com/office/officeart/2005/8/layout/default"/>
    <dgm:cxn modelId="{6D07A438-500A-43BD-9242-5C6B66F6DF04}" type="presParOf" srcId="{261CB605-5C97-4A1F-919B-37622FA7F946}" destId="{7D9C67EB-12FD-428B-A4F5-759AE21529E4}" srcOrd="10" destOrd="0" presId="urn:microsoft.com/office/officeart/2005/8/layout/default"/>
    <dgm:cxn modelId="{C484EF22-A943-46DC-9B8E-E233E84F003D}" type="presParOf" srcId="{261CB605-5C97-4A1F-919B-37622FA7F946}" destId="{1A34F4F9-F2B2-420A-B650-2F23D5FFB9B9}" srcOrd="11" destOrd="0" presId="urn:microsoft.com/office/officeart/2005/8/layout/default"/>
    <dgm:cxn modelId="{B9F58020-18AF-4DBF-85A8-E25537A3B90C}" type="presParOf" srcId="{261CB605-5C97-4A1F-919B-37622FA7F946}" destId="{401C06F9-64C4-472C-8EDC-668875AB9F70}" srcOrd="12" destOrd="0" presId="urn:microsoft.com/office/officeart/2005/8/layout/default"/>
    <dgm:cxn modelId="{23384271-518E-4224-81F3-8BE05CE0B069}" type="presParOf" srcId="{261CB605-5C97-4A1F-919B-37622FA7F946}" destId="{9AD17B8A-60DF-4422-B5C3-3BF81AE58B25}" srcOrd="13" destOrd="0" presId="urn:microsoft.com/office/officeart/2005/8/layout/default"/>
    <dgm:cxn modelId="{A8F65612-7C5A-4F8C-A2EF-FAFA56C22A62}" type="presParOf" srcId="{261CB605-5C97-4A1F-919B-37622FA7F946}" destId="{99ADBB5A-D893-4D59-A2D8-B673D5D3AEFD}" srcOrd="14" destOrd="0" presId="urn:microsoft.com/office/officeart/2005/8/layout/default"/>
    <dgm:cxn modelId="{9E67AB41-C9B3-4DF8-A7E1-0056002510A0}" type="presParOf" srcId="{261CB605-5C97-4A1F-919B-37622FA7F946}" destId="{A6C57129-EF9C-47DD-9A50-480D2CC02971}" srcOrd="15" destOrd="0" presId="urn:microsoft.com/office/officeart/2005/8/layout/default"/>
    <dgm:cxn modelId="{16659D8E-9F59-40C8-9A09-95472DD2EAFC}" type="presParOf" srcId="{261CB605-5C97-4A1F-919B-37622FA7F946}" destId="{33739D24-B7DA-4427-B940-2A9ECDEDCA6D}" srcOrd="16" destOrd="0" presId="urn:microsoft.com/office/officeart/2005/8/layout/default"/>
    <dgm:cxn modelId="{38EBD2EA-01AF-422C-B4BC-18CA81F4E99B}" type="presParOf" srcId="{261CB605-5C97-4A1F-919B-37622FA7F946}" destId="{A926D8F5-482B-4EC5-B5BC-3DDE81206CE5}" srcOrd="17" destOrd="0" presId="urn:microsoft.com/office/officeart/2005/8/layout/default"/>
    <dgm:cxn modelId="{6DBF5A54-A7E4-4B65-89B9-5794C80235DC}" type="presParOf" srcId="{261CB605-5C97-4A1F-919B-37622FA7F946}" destId="{7ADA668B-CB97-457E-AFBD-EBF4FB01C692}" srcOrd="18" destOrd="0" presId="urn:microsoft.com/office/officeart/2005/8/layout/default"/>
    <dgm:cxn modelId="{77B91076-A1C0-400B-8952-831CD869415D}" type="presParOf" srcId="{261CB605-5C97-4A1F-919B-37622FA7F946}" destId="{E6923A8D-1D8E-41C8-B1A9-D48CD2F408B9}" srcOrd="19" destOrd="0" presId="urn:microsoft.com/office/officeart/2005/8/layout/default"/>
    <dgm:cxn modelId="{232691D4-3F75-47F1-9200-D7E55D775283}" type="presParOf" srcId="{261CB605-5C97-4A1F-919B-37622FA7F946}" destId="{33F97E6D-FC94-4958-A7C4-93522D96A47F}"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082F8-A5C6-46EA-BAEA-6E4EAD052B55}">
      <dsp:nvSpPr>
        <dsp:cNvPr id="0" name=""/>
        <dsp:cNvSpPr/>
      </dsp:nvSpPr>
      <dsp:spPr>
        <a:xfrm>
          <a:off x="2044800" y="375668"/>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544F60-683C-4E7C-90F4-98D96A0FA87C}">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0D86CC-6702-4C75-B623-5B1CCCC1FE36}">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The data is from a 1990 census of houses in a certain district in California.</a:t>
          </a:r>
        </a:p>
      </dsp:txBody>
      <dsp:txXfrm>
        <a:off x="1342800" y="3255669"/>
        <a:ext cx="3600000" cy="720000"/>
      </dsp:txXfrm>
    </dsp:sp>
    <dsp:sp modelId="{721DEF53-FB7E-45A5-9C6B-7CDCE8AC85B8}">
      <dsp:nvSpPr>
        <dsp:cNvPr id="0" name=""/>
        <dsp:cNvSpPr/>
      </dsp:nvSpPr>
      <dsp:spPr>
        <a:xfrm>
          <a:off x="6274800" y="375668"/>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73CFFF-8E84-4A00-9227-3CACDA7D1915}">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2A8124-89C8-4B6E-B776-99958A941856}">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To find out relationships between factors that influence the house price in the block .</a:t>
          </a:r>
        </a:p>
      </dsp:txBody>
      <dsp:txXfrm>
        <a:off x="5572800" y="3255669"/>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25595-50BB-4878-9F61-1D62362385E0}">
      <dsp:nvSpPr>
        <dsp:cNvPr id="0" name=""/>
        <dsp:cNvSpPr/>
      </dsp:nvSpPr>
      <dsp:spPr>
        <a:xfrm>
          <a:off x="582645" y="1178"/>
          <a:ext cx="2174490" cy="130469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The dataset has </a:t>
          </a:r>
          <a:r>
            <a:rPr lang="en-IN" sz="1100" kern="1200"/>
            <a:t>20,640 observations of different block groups with 9 variables:</a:t>
          </a:r>
          <a:endParaRPr lang="en-US" sz="1100" kern="1200"/>
        </a:p>
      </dsp:txBody>
      <dsp:txXfrm>
        <a:off x="582645" y="1178"/>
        <a:ext cx="2174490" cy="1304694"/>
      </dsp:txXfrm>
    </dsp:sp>
    <dsp:sp modelId="{30F3BA62-3C94-4ABF-9CE5-7DDB322CD250}">
      <dsp:nvSpPr>
        <dsp:cNvPr id="0" name=""/>
        <dsp:cNvSpPr/>
      </dsp:nvSpPr>
      <dsp:spPr>
        <a:xfrm>
          <a:off x="2974584" y="1178"/>
          <a:ext cx="2174490" cy="130469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i="1" kern="1200"/>
            <a:t>Longitude:</a:t>
          </a:r>
          <a:r>
            <a:rPr lang="en-IN" sz="1100" kern="1200"/>
            <a:t> refers to the angular distance of a geographic place north or south of the earth’s equator for each block group</a:t>
          </a:r>
          <a:endParaRPr lang="en-US" sz="1100" kern="1200"/>
        </a:p>
      </dsp:txBody>
      <dsp:txXfrm>
        <a:off x="2974584" y="1178"/>
        <a:ext cx="2174490" cy="1304694"/>
      </dsp:txXfrm>
    </dsp:sp>
    <dsp:sp modelId="{2373906B-8388-415B-9E56-7A162304E155}">
      <dsp:nvSpPr>
        <dsp:cNvPr id="0" name=""/>
        <dsp:cNvSpPr/>
      </dsp:nvSpPr>
      <dsp:spPr>
        <a:xfrm>
          <a:off x="5366524" y="1178"/>
          <a:ext cx="2174490" cy="1304694"/>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i="1" kern="1200"/>
            <a:t>Latitude :</a:t>
          </a:r>
          <a:r>
            <a:rPr lang="en-IN" sz="1100" kern="1200"/>
            <a:t> refers to the angular distance of a geographic place east or west of the earth’s equator for each block group</a:t>
          </a:r>
          <a:endParaRPr lang="en-US" sz="1100" kern="1200"/>
        </a:p>
      </dsp:txBody>
      <dsp:txXfrm>
        <a:off x="5366524" y="1178"/>
        <a:ext cx="2174490" cy="1304694"/>
      </dsp:txXfrm>
    </dsp:sp>
    <dsp:sp modelId="{034B7009-1D27-4006-A42D-FEC35ADCA284}">
      <dsp:nvSpPr>
        <dsp:cNvPr id="0" name=""/>
        <dsp:cNvSpPr/>
      </dsp:nvSpPr>
      <dsp:spPr>
        <a:xfrm>
          <a:off x="7758464" y="1178"/>
          <a:ext cx="2174490" cy="1304694"/>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i="1" kern="1200"/>
            <a:t>Housing Median Age:</a:t>
          </a:r>
          <a:r>
            <a:rPr lang="en-IN" sz="1100" kern="1200"/>
            <a:t> is the median age of the people that belong to a block group. Note that the median is the value that lies at the midpoint of a frequency distribution of observed values</a:t>
          </a:r>
          <a:endParaRPr lang="en-US" sz="1100" kern="1200"/>
        </a:p>
      </dsp:txBody>
      <dsp:txXfrm>
        <a:off x="7758464" y="1178"/>
        <a:ext cx="2174490" cy="1304694"/>
      </dsp:txXfrm>
    </dsp:sp>
    <dsp:sp modelId="{7E07AA6D-12C7-4C9A-9AE3-F7B819C34076}">
      <dsp:nvSpPr>
        <dsp:cNvPr id="0" name=""/>
        <dsp:cNvSpPr/>
      </dsp:nvSpPr>
      <dsp:spPr>
        <a:xfrm>
          <a:off x="582645" y="1523321"/>
          <a:ext cx="2174490" cy="1304694"/>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i="1" kern="1200"/>
            <a:t>Total Rooms:</a:t>
          </a:r>
          <a:r>
            <a:rPr lang="en-IN" sz="1100" kern="1200"/>
            <a:t> is the total number of rooms in the houses per block group</a:t>
          </a:r>
          <a:endParaRPr lang="en-US" sz="1100" kern="1200"/>
        </a:p>
      </dsp:txBody>
      <dsp:txXfrm>
        <a:off x="582645" y="1523321"/>
        <a:ext cx="2174490" cy="1304694"/>
      </dsp:txXfrm>
    </dsp:sp>
    <dsp:sp modelId="{7D9C67EB-12FD-428B-A4F5-759AE21529E4}">
      <dsp:nvSpPr>
        <dsp:cNvPr id="0" name=""/>
        <dsp:cNvSpPr/>
      </dsp:nvSpPr>
      <dsp:spPr>
        <a:xfrm>
          <a:off x="2974584" y="1523321"/>
          <a:ext cx="2174490" cy="130469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i="1" kern="1200"/>
            <a:t>Total Bedrooms:</a:t>
          </a:r>
          <a:r>
            <a:rPr lang="en-IN" sz="1100" kern="1200"/>
            <a:t> is the total number of bedrooms in the houses per block group </a:t>
          </a:r>
          <a:endParaRPr lang="en-US" sz="1100" kern="1200"/>
        </a:p>
      </dsp:txBody>
      <dsp:txXfrm>
        <a:off x="2974584" y="1523321"/>
        <a:ext cx="2174490" cy="1304694"/>
      </dsp:txXfrm>
    </dsp:sp>
    <dsp:sp modelId="{401C06F9-64C4-472C-8EDC-668875AB9F70}">
      <dsp:nvSpPr>
        <dsp:cNvPr id="0" name=""/>
        <dsp:cNvSpPr/>
      </dsp:nvSpPr>
      <dsp:spPr>
        <a:xfrm>
          <a:off x="5366524" y="1523321"/>
          <a:ext cx="2174490" cy="130469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i="1" kern="1200"/>
            <a:t>Population:</a:t>
          </a:r>
          <a:r>
            <a:rPr lang="en-IN" sz="1100" kern="1200"/>
            <a:t> is the number of inhabitants of a block group</a:t>
          </a:r>
          <a:endParaRPr lang="en-US" sz="1100" kern="1200"/>
        </a:p>
      </dsp:txBody>
      <dsp:txXfrm>
        <a:off x="5366524" y="1523321"/>
        <a:ext cx="2174490" cy="1304694"/>
      </dsp:txXfrm>
    </dsp:sp>
    <dsp:sp modelId="{99ADBB5A-D893-4D59-A2D8-B673D5D3AEFD}">
      <dsp:nvSpPr>
        <dsp:cNvPr id="0" name=""/>
        <dsp:cNvSpPr/>
      </dsp:nvSpPr>
      <dsp:spPr>
        <a:xfrm>
          <a:off x="7758464" y="1523321"/>
          <a:ext cx="2174490" cy="1304694"/>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i="1" kern="1200"/>
            <a:t>Households:</a:t>
          </a:r>
          <a:r>
            <a:rPr lang="en-IN" sz="1100" kern="1200"/>
            <a:t> refers to units of houses and their occupants per block group</a:t>
          </a:r>
          <a:endParaRPr lang="en-US" sz="1100" kern="1200"/>
        </a:p>
      </dsp:txBody>
      <dsp:txXfrm>
        <a:off x="7758464" y="1523321"/>
        <a:ext cx="2174490" cy="1304694"/>
      </dsp:txXfrm>
    </dsp:sp>
    <dsp:sp modelId="{33739D24-B7DA-4427-B940-2A9ECDEDCA6D}">
      <dsp:nvSpPr>
        <dsp:cNvPr id="0" name=""/>
        <dsp:cNvSpPr/>
      </dsp:nvSpPr>
      <dsp:spPr>
        <a:xfrm>
          <a:off x="1778615" y="3045465"/>
          <a:ext cx="2174490" cy="1304694"/>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IN" sz="1100" i="1" kern="1200"/>
            <a:t>Median Income:</a:t>
          </a:r>
          <a:r>
            <a:rPr lang="en-IN" sz="1100" kern="1200"/>
            <a:t> is used to register the median income of people that belong to a block group</a:t>
          </a:r>
          <a:r>
            <a:rPr lang="en-IN" sz="1100" kern="1200">
              <a:latin typeface="Calibri Light" panose="020F0302020204030204"/>
            </a:rPr>
            <a:t> </a:t>
          </a:r>
          <a:endParaRPr lang="en-US" sz="1100" kern="1200"/>
        </a:p>
      </dsp:txBody>
      <dsp:txXfrm>
        <a:off x="1778615" y="3045465"/>
        <a:ext cx="2174490" cy="1304694"/>
      </dsp:txXfrm>
    </dsp:sp>
    <dsp:sp modelId="{7ADA668B-CB97-457E-AFBD-EBF4FB01C692}">
      <dsp:nvSpPr>
        <dsp:cNvPr id="0" name=""/>
        <dsp:cNvSpPr/>
      </dsp:nvSpPr>
      <dsp:spPr>
        <a:xfrm>
          <a:off x="4170554" y="3045465"/>
          <a:ext cx="2174490" cy="1304694"/>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i="1" kern="1200"/>
            <a:t>Median House Value:</a:t>
          </a:r>
          <a:r>
            <a:rPr lang="en-IN" sz="1100" kern="1200"/>
            <a:t> is the dependent variable and refers to the median house value per block group</a:t>
          </a:r>
          <a:endParaRPr lang="en-US" sz="1100" kern="1200"/>
        </a:p>
      </dsp:txBody>
      <dsp:txXfrm>
        <a:off x="4170554" y="3045465"/>
        <a:ext cx="2174490" cy="1304694"/>
      </dsp:txXfrm>
    </dsp:sp>
    <dsp:sp modelId="{33F97E6D-FC94-4958-A7C4-93522D96A47F}">
      <dsp:nvSpPr>
        <dsp:cNvPr id="0" name=""/>
        <dsp:cNvSpPr/>
      </dsp:nvSpPr>
      <dsp:spPr>
        <a:xfrm>
          <a:off x="6562494" y="3045465"/>
          <a:ext cx="2174490" cy="130469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IN" sz="1100" kern="1200">
              <a:latin typeface="Calibri Light" panose="020F0302020204030204"/>
            </a:rPr>
            <a:t>The way this is written it seems like we are counting all bedrooms across all houses in a block group - which doesn't seem right.</a:t>
          </a:r>
          <a:endParaRPr lang="en-US" sz="1100" kern="1200"/>
        </a:p>
      </dsp:txBody>
      <dsp:txXfrm>
        <a:off x="6562494" y="3045465"/>
        <a:ext cx="2174490" cy="130469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A68CD-DFAB-AC47-9F4F-2CF9766032A7}" type="datetimeFigureOut">
              <a:rPr lang="en-US" smtClean="0"/>
              <a:t>11/28/22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F81A9-9B1F-0C4A-A14D-E878DAF9C6A8}" type="slidenum">
              <a:rPr lang="en-US" smtClean="0"/>
              <a:t>‹#›</a:t>
            </a:fld>
            <a:endParaRPr lang="en-US"/>
          </a:p>
        </p:txBody>
      </p:sp>
    </p:spTree>
    <p:extLst>
      <p:ext uri="{BB962C8B-B14F-4D97-AF65-F5344CB8AC3E}">
        <p14:creationId xmlns:p14="http://schemas.microsoft.com/office/powerpoint/2010/main" val="1976881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7718712-C9FB-4CB2-8AB5-CE0C1EFB08E0}" type="slidenum">
              <a:t>32</a:t>
            </a:fld>
            <a:endParaRPr lang="en-US"/>
          </a:p>
        </p:txBody>
      </p:sp>
    </p:spTree>
    <p:extLst>
      <p:ext uri="{BB962C8B-B14F-4D97-AF65-F5344CB8AC3E}">
        <p14:creationId xmlns:p14="http://schemas.microsoft.com/office/powerpoint/2010/main" val="2843104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performance of the model isn’t very great. But we can definitely improve the model performance by preprocessing the data even further like removing outliers, transforming the skewed features, feature extraction by principal component analysis etc. We can also play around with the hyperparameters of the model and tune them for a better performance.</a:t>
            </a:r>
          </a:p>
        </p:txBody>
      </p:sp>
      <p:sp>
        <p:nvSpPr>
          <p:cNvPr id="4" name="Slide Number Placeholder 3"/>
          <p:cNvSpPr>
            <a:spLocks noGrp="1"/>
          </p:cNvSpPr>
          <p:nvPr>
            <p:ph type="sldNum" sz="quarter" idx="5"/>
          </p:nvPr>
        </p:nvSpPr>
        <p:spPr/>
        <p:txBody>
          <a:bodyPr/>
          <a:lstStyle/>
          <a:p>
            <a:fld id="{47718712-C9FB-4CB2-8AB5-CE0C1EFB08E0}" type="slidenum">
              <a:t>33</a:t>
            </a:fld>
            <a:endParaRPr lang="en-US"/>
          </a:p>
        </p:txBody>
      </p:sp>
    </p:spTree>
    <p:extLst>
      <p:ext uri="{BB962C8B-B14F-4D97-AF65-F5344CB8AC3E}">
        <p14:creationId xmlns:p14="http://schemas.microsoft.com/office/powerpoint/2010/main" val="4254404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11/28/22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11/28/22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irlinequality.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FB3F-1A6A-DD47-99BD-DD45187E659C}"/>
              </a:ext>
            </a:extLst>
          </p:cNvPr>
          <p:cNvSpPr>
            <a:spLocks noGrp="1"/>
          </p:cNvSpPr>
          <p:nvPr>
            <p:ph type="ctrTitle"/>
          </p:nvPr>
        </p:nvSpPr>
        <p:spPr/>
        <p:txBody>
          <a:bodyPr/>
          <a:lstStyle/>
          <a:p>
            <a:r>
              <a:rPr lang="en-US" dirty="0"/>
              <a:t>Applied Data Science Portfolio</a:t>
            </a:r>
          </a:p>
        </p:txBody>
      </p:sp>
      <p:sp>
        <p:nvSpPr>
          <p:cNvPr id="3" name="Subtitle 2">
            <a:extLst>
              <a:ext uri="{FF2B5EF4-FFF2-40B4-BE49-F238E27FC236}">
                <a16:creationId xmlns:a16="http://schemas.microsoft.com/office/drawing/2014/main" id="{F4162672-3F96-174F-8CA4-A4B6FEEE1C2B}"/>
              </a:ext>
            </a:extLst>
          </p:cNvPr>
          <p:cNvSpPr>
            <a:spLocks noGrp="1"/>
          </p:cNvSpPr>
          <p:nvPr>
            <p:ph type="subTitle" idx="1"/>
          </p:nvPr>
        </p:nvSpPr>
        <p:spPr/>
        <p:txBody>
          <a:bodyPr/>
          <a:lstStyle/>
          <a:p>
            <a:r>
              <a:rPr lang="en-US" dirty="0"/>
              <a:t>Mark Gopani</a:t>
            </a:r>
          </a:p>
          <a:p>
            <a:r>
              <a:rPr lang="en-US" dirty="0"/>
              <a:t>SUID 726681243</a:t>
            </a:r>
          </a:p>
          <a:p>
            <a:endParaRPr lang="en-US" dirty="0"/>
          </a:p>
        </p:txBody>
      </p:sp>
    </p:spTree>
    <p:extLst>
      <p:ext uri="{BB962C8B-B14F-4D97-AF65-F5344CB8AC3E}">
        <p14:creationId xmlns:p14="http://schemas.microsoft.com/office/powerpoint/2010/main" val="1091256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D6EC-EFC0-4D60-AD56-91EE995053D3}"/>
              </a:ext>
            </a:extLst>
          </p:cNvPr>
          <p:cNvSpPr>
            <a:spLocks noGrp="1"/>
          </p:cNvSpPr>
          <p:nvPr>
            <p:ph type="title"/>
          </p:nvPr>
        </p:nvSpPr>
        <p:spPr/>
        <p:txBody>
          <a:bodyPr/>
          <a:lstStyle/>
          <a:p>
            <a:r>
              <a:rPr lang="en-IN" dirty="0"/>
              <a:t>EDA</a:t>
            </a:r>
            <a:endParaRPr lang="en-US" dirty="0"/>
          </a:p>
        </p:txBody>
      </p:sp>
      <p:pic>
        <p:nvPicPr>
          <p:cNvPr id="14" name="Content Placeholder 13">
            <a:extLst>
              <a:ext uri="{FF2B5EF4-FFF2-40B4-BE49-F238E27FC236}">
                <a16:creationId xmlns:a16="http://schemas.microsoft.com/office/drawing/2014/main" id="{579E9F16-6735-4975-BBEF-D0AB17BCAD73}"/>
              </a:ext>
            </a:extLst>
          </p:cNvPr>
          <p:cNvPicPr>
            <a:picLocks noGrp="1" noChangeAspect="1"/>
          </p:cNvPicPr>
          <p:nvPr>
            <p:ph sz="half" idx="1"/>
          </p:nvPr>
        </p:nvPicPr>
        <p:blipFill>
          <a:blip r:embed="rId2"/>
          <a:stretch>
            <a:fillRect/>
          </a:stretch>
        </p:blipFill>
        <p:spPr>
          <a:xfrm>
            <a:off x="2308732" y="2273181"/>
            <a:ext cx="7574536" cy="4312346"/>
          </a:xfrm>
        </p:spPr>
      </p:pic>
    </p:spTree>
    <p:extLst>
      <p:ext uri="{BB962C8B-B14F-4D97-AF65-F5344CB8AC3E}">
        <p14:creationId xmlns:p14="http://schemas.microsoft.com/office/powerpoint/2010/main" val="791301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F2C5-13FD-B84B-8B34-C3DE450F4440}"/>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a:t>Correlations</a:t>
            </a:r>
          </a:p>
        </p:txBody>
      </p:sp>
      <p:sp>
        <p:nvSpPr>
          <p:cNvPr id="3" name="Content Placeholder 2">
            <a:extLst>
              <a:ext uri="{FF2B5EF4-FFF2-40B4-BE49-F238E27FC236}">
                <a16:creationId xmlns:a16="http://schemas.microsoft.com/office/drawing/2014/main" id="{7CF9BEB0-4DB8-4B1B-993A-D1C6EDBE386F}"/>
              </a:ext>
            </a:extLst>
          </p:cNvPr>
          <p:cNvSpPr>
            <a:spLocks noGrp="1"/>
          </p:cNvSpPr>
          <p:nvPr>
            <p:ph sz="half" idx="2"/>
          </p:nvPr>
        </p:nvSpPr>
        <p:spPr>
          <a:xfrm>
            <a:off x="1154955" y="2603500"/>
            <a:ext cx="5050430" cy="3416300"/>
          </a:xfrm>
        </p:spPr>
        <p:txBody>
          <a:bodyPr vert="horz" lIns="91440" tIns="45720" rIns="91440" bIns="45720" rtlCol="0" anchor="ctr">
            <a:normAutofit/>
          </a:bodyPr>
          <a:lstStyle/>
          <a:p>
            <a:pPr algn="just"/>
            <a:r>
              <a:rPr lang="en-US" dirty="0" err="1"/>
              <a:t>Overall_rating</a:t>
            </a:r>
            <a:r>
              <a:rPr lang="en-US" dirty="0"/>
              <a:t> has the strongest correlation with recommended.</a:t>
            </a:r>
          </a:p>
          <a:p>
            <a:pPr algn="just"/>
            <a:endParaRPr lang="en-US" dirty="0"/>
          </a:p>
          <a:p>
            <a:pPr algn="just"/>
            <a:r>
              <a:rPr lang="en-US" dirty="0" err="1"/>
              <a:t>Inflight_entertainment_rating</a:t>
            </a:r>
            <a:r>
              <a:rPr lang="en-US" dirty="0"/>
              <a:t> shows weakest correlation, however we also observed that it had the highest number of NA values.</a:t>
            </a:r>
          </a:p>
          <a:p>
            <a:endParaRPr lang="en-US" dirty="0"/>
          </a:p>
        </p:txBody>
      </p:sp>
      <p:pic>
        <p:nvPicPr>
          <p:cNvPr id="5" name="Content Placeholder 4">
            <a:extLst>
              <a:ext uri="{FF2B5EF4-FFF2-40B4-BE49-F238E27FC236}">
                <a16:creationId xmlns:a16="http://schemas.microsoft.com/office/drawing/2014/main" id="{AF598310-93BE-C343-9235-B0023D3F2EA6}"/>
              </a:ext>
            </a:extLst>
          </p:cNvPr>
          <p:cNvPicPr>
            <a:picLocks noGrp="1" noChangeAspect="1"/>
          </p:cNvPicPr>
          <p:nvPr>
            <p:ph sz="half" idx="1"/>
          </p:nvPr>
        </p:nvPicPr>
        <p:blipFill rotWithShape="1">
          <a:blip r:embed="rId2"/>
          <a:srcRect t="-1" r="4" b="-151"/>
          <a:stretch/>
        </p:blipFill>
        <p:spPr>
          <a:xfrm>
            <a:off x="6876278" y="2455801"/>
            <a:ext cx="4060308" cy="4005615"/>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148756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F5AD-674B-3844-B1F8-14E6FE19B482}"/>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004BF9A8-3480-B04F-B04D-3CB4393E08C7}"/>
              </a:ext>
            </a:extLst>
          </p:cNvPr>
          <p:cNvSpPr>
            <a:spLocks noGrp="1"/>
          </p:cNvSpPr>
          <p:nvPr>
            <p:ph sz="half" idx="1"/>
          </p:nvPr>
        </p:nvSpPr>
        <p:spPr/>
        <p:txBody>
          <a:bodyPr>
            <a:normAutofit lnSpcReduction="10000"/>
          </a:bodyPr>
          <a:lstStyle/>
          <a:p>
            <a:endParaRPr lang="en-IN" dirty="0"/>
          </a:p>
          <a:p>
            <a:endParaRPr lang="en-US" dirty="0"/>
          </a:p>
        </p:txBody>
      </p:sp>
      <p:sp>
        <p:nvSpPr>
          <p:cNvPr id="4" name="Content Placeholder 3">
            <a:extLst>
              <a:ext uri="{FF2B5EF4-FFF2-40B4-BE49-F238E27FC236}">
                <a16:creationId xmlns:a16="http://schemas.microsoft.com/office/drawing/2014/main" id="{4CDEAE2F-750E-4A25-99AC-6CE673341600}"/>
              </a:ext>
            </a:extLst>
          </p:cNvPr>
          <p:cNvSpPr>
            <a:spLocks noGrp="1"/>
          </p:cNvSpPr>
          <p:nvPr>
            <p:ph sz="half" idx="2"/>
          </p:nvPr>
        </p:nvSpPr>
        <p:spPr>
          <a:xfrm>
            <a:off x="6527798" y="2657818"/>
            <a:ext cx="4506073" cy="3416300"/>
          </a:xfrm>
        </p:spPr>
        <p:txBody>
          <a:bodyPr>
            <a:normAutofit lnSpcReduction="10000"/>
          </a:bodyPr>
          <a:lstStyle/>
          <a:p>
            <a:r>
              <a:rPr lang="en-US" dirty="0"/>
              <a:t>Splitting data into Train and Test data (70 -30)</a:t>
            </a:r>
          </a:p>
          <a:p>
            <a:r>
              <a:rPr lang="en-US" dirty="0"/>
              <a:t>Based on the customer reviews under </a:t>
            </a:r>
            <a:r>
              <a:rPr lang="en-IN" dirty="0" err="1"/>
              <a:t>seat_comfort</a:t>
            </a:r>
            <a:r>
              <a:rPr lang="en-IN" dirty="0"/>
              <a:t>, </a:t>
            </a:r>
            <a:r>
              <a:rPr lang="en-IN" dirty="0" err="1"/>
              <a:t>cabin_service</a:t>
            </a:r>
            <a:r>
              <a:rPr lang="en-IN" dirty="0"/>
              <a:t>, </a:t>
            </a:r>
            <a:r>
              <a:rPr lang="en-IN" dirty="0" err="1"/>
              <a:t>food_bev</a:t>
            </a:r>
            <a:r>
              <a:rPr lang="en-IN" dirty="0"/>
              <a:t>, entertainment, </a:t>
            </a:r>
            <a:r>
              <a:rPr lang="en-IN" dirty="0" err="1"/>
              <a:t>ground_service</a:t>
            </a:r>
            <a:r>
              <a:rPr lang="en-IN" dirty="0"/>
              <a:t>, </a:t>
            </a:r>
            <a:r>
              <a:rPr lang="en-IN" dirty="0" err="1"/>
              <a:t>value_for_money</a:t>
            </a:r>
            <a:r>
              <a:rPr lang="en-IN" dirty="0"/>
              <a:t>, we predict whether the flight was recommended or not.</a:t>
            </a:r>
          </a:p>
          <a:p>
            <a:r>
              <a:rPr lang="en-IN" dirty="0"/>
              <a:t>Overall rating was not used as a predictor since it is highly correlated with the </a:t>
            </a:r>
            <a:r>
              <a:rPr lang="en-IN" dirty="0" err="1"/>
              <a:t>recommened</a:t>
            </a:r>
            <a:r>
              <a:rPr lang="en-IN" dirty="0"/>
              <a:t> variable. </a:t>
            </a:r>
          </a:p>
          <a:p>
            <a:endParaRPr lang="en-US" dirty="0"/>
          </a:p>
        </p:txBody>
      </p:sp>
      <p:pic>
        <p:nvPicPr>
          <p:cNvPr id="6" name="Picture 5">
            <a:extLst>
              <a:ext uri="{FF2B5EF4-FFF2-40B4-BE49-F238E27FC236}">
                <a16:creationId xmlns:a16="http://schemas.microsoft.com/office/drawing/2014/main" id="{DE078CD5-1527-164B-BBCF-0D2734EC3BF6}"/>
              </a:ext>
            </a:extLst>
          </p:cNvPr>
          <p:cNvPicPr>
            <a:picLocks noChangeAspect="1"/>
          </p:cNvPicPr>
          <p:nvPr/>
        </p:nvPicPr>
        <p:blipFill rotWithShape="1">
          <a:blip r:embed="rId2"/>
          <a:srcRect l="370" t="12338"/>
          <a:stretch/>
        </p:blipFill>
        <p:spPr>
          <a:xfrm>
            <a:off x="527947" y="2839425"/>
            <a:ext cx="5890758" cy="2533435"/>
          </a:xfrm>
          <a:prstGeom prst="rect">
            <a:avLst/>
          </a:prstGeom>
        </p:spPr>
      </p:pic>
      <p:pic>
        <p:nvPicPr>
          <p:cNvPr id="8" name="Picture 7">
            <a:extLst>
              <a:ext uri="{FF2B5EF4-FFF2-40B4-BE49-F238E27FC236}">
                <a16:creationId xmlns:a16="http://schemas.microsoft.com/office/drawing/2014/main" id="{BBEA0389-1E69-DC40-917A-CDD2CB0CB617}"/>
              </a:ext>
            </a:extLst>
          </p:cNvPr>
          <p:cNvPicPr>
            <a:picLocks noChangeAspect="1"/>
          </p:cNvPicPr>
          <p:nvPr/>
        </p:nvPicPr>
        <p:blipFill>
          <a:blip r:embed="rId3"/>
          <a:stretch>
            <a:fillRect/>
          </a:stretch>
        </p:blipFill>
        <p:spPr>
          <a:xfrm>
            <a:off x="546053" y="2592312"/>
            <a:ext cx="5754302" cy="238067"/>
          </a:xfrm>
          <a:prstGeom prst="rect">
            <a:avLst/>
          </a:prstGeom>
        </p:spPr>
      </p:pic>
    </p:spTree>
    <p:extLst>
      <p:ext uri="{BB962C8B-B14F-4D97-AF65-F5344CB8AC3E}">
        <p14:creationId xmlns:p14="http://schemas.microsoft.com/office/powerpoint/2010/main" val="3648446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967B-D1F0-854D-9A02-E6C04E2202B1}"/>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kumimoji="0" lang="en-US" b="0" i="0" u="none" strike="noStrike" kern="1200" cap="none" spc="0" normalizeH="0" baseline="0" noProof="0">
                <a:ln>
                  <a:noFill/>
                </a:ln>
                <a:solidFill>
                  <a:srgbClr val="EBEBEB"/>
                </a:solidFill>
                <a:effectLst/>
                <a:uLnTx/>
                <a:uFillTx/>
                <a:latin typeface="+mj-lt"/>
                <a:ea typeface="+mj-ea"/>
                <a:cs typeface="+mj-cs"/>
              </a:rPr>
              <a:t>Linear Regression</a:t>
            </a:r>
            <a:endParaRPr lang="en-US" b="0" i="0" kern="1200">
              <a:solidFill>
                <a:srgbClr val="EBEBEB"/>
              </a:solidFill>
              <a:latin typeface="+mj-lt"/>
              <a:ea typeface="+mj-ea"/>
              <a:cs typeface="+mj-cs"/>
            </a:endParaRPr>
          </a:p>
        </p:txBody>
      </p:sp>
      <p:sp>
        <p:nvSpPr>
          <p:cNvPr id="6" name="Content Placeholder 5">
            <a:extLst>
              <a:ext uri="{FF2B5EF4-FFF2-40B4-BE49-F238E27FC236}">
                <a16:creationId xmlns:a16="http://schemas.microsoft.com/office/drawing/2014/main" id="{3E7CB894-4517-4AE8-98E9-B172537D1EBB}"/>
              </a:ext>
            </a:extLst>
          </p:cNvPr>
          <p:cNvSpPr>
            <a:spLocks noGrp="1"/>
          </p:cNvSpPr>
          <p:nvPr>
            <p:ph sz="half" idx="1"/>
          </p:nvPr>
        </p:nvSpPr>
        <p:spPr>
          <a:xfrm>
            <a:off x="1154954" y="2603500"/>
            <a:ext cx="5485991" cy="3416300"/>
          </a:xfrm>
        </p:spPr>
        <p:txBody>
          <a:bodyPr vert="horz" lIns="91440" tIns="45720" rIns="91440" bIns="45720" rtlCol="0" anchor="ctr">
            <a:normAutofit/>
          </a:bodyPr>
          <a:lstStyle/>
          <a:p>
            <a:r>
              <a:rPr lang="en-US" dirty="0"/>
              <a:t>We have used </a:t>
            </a:r>
            <a:r>
              <a:rPr lang="en-US" dirty="0" err="1"/>
              <a:t>sklearn</a:t>
            </a:r>
            <a:r>
              <a:rPr lang="en-US" dirty="0"/>
              <a:t> and </a:t>
            </a:r>
            <a:r>
              <a:rPr lang="en-US" dirty="0" err="1"/>
              <a:t>statmodels</a:t>
            </a:r>
            <a:r>
              <a:rPr lang="en-US" dirty="0"/>
              <a:t> package in python to create the multiple linear regression model.</a:t>
            </a:r>
          </a:p>
          <a:p>
            <a:r>
              <a:rPr lang="en-US" dirty="0"/>
              <a:t>The adjusted R-squared of the model is 0.659 which means the independent variables are 66% accurate at predicting the outcome variable value. </a:t>
            </a:r>
          </a:p>
          <a:p>
            <a:r>
              <a:rPr lang="en-US" dirty="0"/>
              <a:t>All the predictor variables are statistically significant for the model. </a:t>
            </a:r>
          </a:p>
          <a:p>
            <a:endParaRPr lang="en-US" dirty="0"/>
          </a:p>
        </p:txBody>
      </p:sp>
      <p:pic>
        <p:nvPicPr>
          <p:cNvPr id="19" name="Content Placeholder 18">
            <a:extLst>
              <a:ext uri="{FF2B5EF4-FFF2-40B4-BE49-F238E27FC236}">
                <a16:creationId xmlns:a16="http://schemas.microsoft.com/office/drawing/2014/main" id="{FFBC1B69-BDA5-455A-9B39-67776DA665F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22305"/>
          <a:stretch/>
        </p:blipFill>
        <p:spPr>
          <a:xfrm>
            <a:off x="7100451" y="2645836"/>
            <a:ext cx="3410301" cy="3460754"/>
          </a:xfrm>
          <a:prstGeom prst="rect">
            <a:avLst/>
          </a:prstGeom>
        </p:spPr>
      </p:pic>
    </p:spTree>
    <p:extLst>
      <p:ext uri="{BB962C8B-B14F-4D97-AF65-F5344CB8AC3E}">
        <p14:creationId xmlns:p14="http://schemas.microsoft.com/office/powerpoint/2010/main" val="3602976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6AC1-4D82-4340-B91A-D9EFF483F2E3}"/>
              </a:ext>
            </a:extLst>
          </p:cNvPr>
          <p:cNvSpPr>
            <a:spLocks noGrp="1"/>
          </p:cNvSpPr>
          <p:nvPr>
            <p:ph type="title"/>
          </p:nvPr>
        </p:nvSpPr>
        <p:spPr/>
        <p:txBody>
          <a:bodyPr/>
          <a:lstStyle/>
          <a:p>
            <a:r>
              <a:rPr lang="en-IN" dirty="0"/>
              <a:t>Decision Tree</a:t>
            </a:r>
            <a:endParaRPr lang="en-US" dirty="0"/>
          </a:p>
        </p:txBody>
      </p:sp>
      <p:sp>
        <p:nvSpPr>
          <p:cNvPr id="4" name="Content Placeholder 3">
            <a:extLst>
              <a:ext uri="{FF2B5EF4-FFF2-40B4-BE49-F238E27FC236}">
                <a16:creationId xmlns:a16="http://schemas.microsoft.com/office/drawing/2014/main" id="{EEBD514C-FA63-438D-8B1C-5102AFB6C61F}"/>
              </a:ext>
            </a:extLst>
          </p:cNvPr>
          <p:cNvSpPr>
            <a:spLocks noGrp="1"/>
          </p:cNvSpPr>
          <p:nvPr>
            <p:ph sz="half" idx="2"/>
          </p:nvPr>
        </p:nvSpPr>
        <p:spPr>
          <a:xfrm>
            <a:off x="6400800" y="2603500"/>
            <a:ext cx="4633071" cy="3416300"/>
          </a:xfrm>
        </p:spPr>
        <p:txBody>
          <a:bodyPr/>
          <a:lstStyle/>
          <a:p>
            <a:r>
              <a:rPr lang="en-IN" dirty="0"/>
              <a:t>Same parameters were used to train the Decision Tree. </a:t>
            </a:r>
          </a:p>
          <a:p>
            <a:r>
              <a:rPr lang="en-US" dirty="0"/>
              <a:t>The parameters such as maximum tree depth was tuned to improve the model.</a:t>
            </a:r>
          </a:p>
          <a:p>
            <a:r>
              <a:rPr lang="en-US" dirty="0"/>
              <a:t>Increasing maximum depth to 5, increased the accuracy to 94.82% and the F1 Score to 0.9571. </a:t>
            </a:r>
          </a:p>
        </p:txBody>
      </p:sp>
      <p:pic>
        <p:nvPicPr>
          <p:cNvPr id="10" name="Content Placeholder 9">
            <a:extLst>
              <a:ext uri="{FF2B5EF4-FFF2-40B4-BE49-F238E27FC236}">
                <a16:creationId xmlns:a16="http://schemas.microsoft.com/office/drawing/2014/main" id="{6A129DFA-36FD-4E4D-A6B4-4B079B17211F}"/>
              </a:ext>
            </a:extLst>
          </p:cNvPr>
          <p:cNvPicPr>
            <a:picLocks noGrp="1" noChangeAspect="1"/>
          </p:cNvPicPr>
          <p:nvPr>
            <p:ph sz="half" idx="1"/>
          </p:nvPr>
        </p:nvPicPr>
        <p:blipFill>
          <a:blip r:embed="rId2"/>
          <a:stretch>
            <a:fillRect/>
          </a:stretch>
        </p:blipFill>
        <p:spPr>
          <a:xfrm>
            <a:off x="551868" y="3087231"/>
            <a:ext cx="5428246" cy="2073345"/>
          </a:xfrm>
        </p:spPr>
      </p:pic>
    </p:spTree>
    <p:extLst>
      <p:ext uri="{BB962C8B-B14F-4D97-AF65-F5344CB8AC3E}">
        <p14:creationId xmlns:p14="http://schemas.microsoft.com/office/powerpoint/2010/main" val="2977088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E008-F8B6-4047-92B5-AD32D8329CAD}"/>
              </a:ext>
            </a:extLst>
          </p:cNvPr>
          <p:cNvSpPr>
            <a:spLocks noGrp="1"/>
          </p:cNvSpPr>
          <p:nvPr>
            <p:ph type="title"/>
          </p:nvPr>
        </p:nvSpPr>
        <p:spPr/>
        <p:txBody>
          <a:bodyPr/>
          <a:lstStyle/>
          <a:p>
            <a:r>
              <a:rPr lang="en-IN" dirty="0"/>
              <a:t>Random Forest Classification</a:t>
            </a:r>
            <a:endParaRPr lang="en-US" dirty="0"/>
          </a:p>
        </p:txBody>
      </p:sp>
      <p:pic>
        <p:nvPicPr>
          <p:cNvPr id="6" name="Content Placeholder 5">
            <a:extLst>
              <a:ext uri="{FF2B5EF4-FFF2-40B4-BE49-F238E27FC236}">
                <a16:creationId xmlns:a16="http://schemas.microsoft.com/office/drawing/2014/main" id="{AD92F310-0D5A-47C0-B26D-83CEA260A08D}"/>
              </a:ext>
            </a:extLst>
          </p:cNvPr>
          <p:cNvPicPr>
            <a:picLocks noGrp="1" noChangeAspect="1"/>
          </p:cNvPicPr>
          <p:nvPr>
            <p:ph sz="half" idx="1"/>
          </p:nvPr>
        </p:nvPicPr>
        <p:blipFill>
          <a:blip r:embed="rId2"/>
          <a:stretch>
            <a:fillRect/>
          </a:stretch>
        </p:blipFill>
        <p:spPr>
          <a:xfrm>
            <a:off x="650040" y="3066797"/>
            <a:ext cx="5445960" cy="2234664"/>
          </a:xfrm>
        </p:spPr>
      </p:pic>
      <p:sp>
        <p:nvSpPr>
          <p:cNvPr id="4" name="Content Placeholder 3">
            <a:extLst>
              <a:ext uri="{FF2B5EF4-FFF2-40B4-BE49-F238E27FC236}">
                <a16:creationId xmlns:a16="http://schemas.microsoft.com/office/drawing/2014/main" id="{4229D5E3-F9DC-4071-9607-B869A1E803BD}"/>
              </a:ext>
            </a:extLst>
          </p:cNvPr>
          <p:cNvSpPr>
            <a:spLocks noGrp="1"/>
          </p:cNvSpPr>
          <p:nvPr>
            <p:ph sz="half" idx="2"/>
          </p:nvPr>
        </p:nvSpPr>
        <p:spPr/>
        <p:txBody>
          <a:bodyPr>
            <a:normAutofit/>
          </a:bodyPr>
          <a:lstStyle/>
          <a:p>
            <a:r>
              <a:rPr lang="en-IN" dirty="0"/>
              <a:t>The Random Forest classifier performed slightly better than the Decision Tree. </a:t>
            </a:r>
          </a:p>
          <a:p>
            <a:r>
              <a:rPr lang="en-IN" dirty="0"/>
              <a:t>We increased the accuracy by increasing the maximum depth to 6, but further increase was not making any difference. </a:t>
            </a:r>
          </a:p>
          <a:p>
            <a:r>
              <a:rPr lang="en-IN" dirty="0"/>
              <a:t>The minimum samples split was first kept at 10. Increasing it to more than 15 was degrading the model, so we selected 12 because it was giving a higher precision at the same accuracy. </a:t>
            </a:r>
            <a:endParaRPr lang="en-US" dirty="0"/>
          </a:p>
        </p:txBody>
      </p:sp>
    </p:spTree>
    <p:extLst>
      <p:ext uri="{BB962C8B-B14F-4D97-AF65-F5344CB8AC3E}">
        <p14:creationId xmlns:p14="http://schemas.microsoft.com/office/powerpoint/2010/main" val="3589433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21B5D-0049-4E3E-B854-2530567F8C6E}"/>
              </a:ext>
            </a:extLst>
          </p:cNvPr>
          <p:cNvSpPr>
            <a:spLocks noGrp="1"/>
          </p:cNvSpPr>
          <p:nvPr>
            <p:ph type="title"/>
          </p:nvPr>
        </p:nvSpPr>
        <p:spPr/>
        <p:txBody>
          <a:bodyPr/>
          <a:lstStyle/>
          <a:p>
            <a:r>
              <a:rPr lang="en-IN" dirty="0"/>
              <a:t>Word cloud – Positive reviews</a:t>
            </a:r>
            <a:endParaRPr lang="en-US" dirty="0"/>
          </a:p>
        </p:txBody>
      </p:sp>
      <p:pic>
        <p:nvPicPr>
          <p:cNvPr id="1026" name="Picture 2">
            <a:extLst>
              <a:ext uri="{FF2B5EF4-FFF2-40B4-BE49-F238E27FC236}">
                <a16:creationId xmlns:a16="http://schemas.microsoft.com/office/drawing/2014/main" id="{D750149E-352B-436F-91BF-7A0375A19E9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46234" y="2475727"/>
            <a:ext cx="7499531" cy="378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74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21B5D-0049-4E3E-B854-2530567F8C6E}"/>
              </a:ext>
            </a:extLst>
          </p:cNvPr>
          <p:cNvSpPr>
            <a:spLocks noGrp="1"/>
          </p:cNvSpPr>
          <p:nvPr>
            <p:ph type="title"/>
          </p:nvPr>
        </p:nvSpPr>
        <p:spPr/>
        <p:txBody>
          <a:bodyPr/>
          <a:lstStyle/>
          <a:p>
            <a:r>
              <a:rPr lang="en-IN" dirty="0"/>
              <a:t>Word cloud – Negative reviews</a:t>
            </a:r>
            <a:endParaRPr lang="en-US" dirty="0"/>
          </a:p>
        </p:txBody>
      </p:sp>
      <p:pic>
        <p:nvPicPr>
          <p:cNvPr id="1028" name="Picture 4">
            <a:extLst>
              <a:ext uri="{FF2B5EF4-FFF2-40B4-BE49-F238E27FC236}">
                <a16:creationId xmlns:a16="http://schemas.microsoft.com/office/drawing/2014/main" id="{674CC40B-7286-4691-ABCD-603B65ED64E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54425" y="2503055"/>
            <a:ext cx="7483150" cy="377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01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E008-F8B6-4047-92B5-AD32D8329CAD}"/>
              </a:ext>
            </a:extLst>
          </p:cNvPr>
          <p:cNvSpPr>
            <a:spLocks noGrp="1"/>
          </p:cNvSpPr>
          <p:nvPr>
            <p:ph type="title"/>
          </p:nvPr>
        </p:nvSpPr>
        <p:spPr/>
        <p:txBody>
          <a:bodyPr/>
          <a:lstStyle/>
          <a:p>
            <a:r>
              <a:rPr lang="en-IN" dirty="0"/>
              <a:t>Models using additional predictors</a:t>
            </a:r>
            <a:endParaRPr lang="en-US" dirty="0"/>
          </a:p>
        </p:txBody>
      </p:sp>
      <p:sp>
        <p:nvSpPr>
          <p:cNvPr id="4" name="Content Placeholder 3">
            <a:extLst>
              <a:ext uri="{FF2B5EF4-FFF2-40B4-BE49-F238E27FC236}">
                <a16:creationId xmlns:a16="http://schemas.microsoft.com/office/drawing/2014/main" id="{4229D5E3-F9DC-4071-9607-B869A1E803BD}"/>
              </a:ext>
            </a:extLst>
          </p:cNvPr>
          <p:cNvSpPr>
            <a:spLocks noGrp="1"/>
          </p:cNvSpPr>
          <p:nvPr>
            <p:ph sz="half" idx="2"/>
          </p:nvPr>
        </p:nvSpPr>
        <p:spPr/>
        <p:txBody>
          <a:bodyPr>
            <a:normAutofit fontScale="92500" lnSpcReduction="20000"/>
          </a:bodyPr>
          <a:lstStyle/>
          <a:p>
            <a:r>
              <a:rPr lang="en-GB" sz="1700" dirty="0">
                <a:effectLst/>
                <a:ea typeface="Calibri" panose="020F0502020204030204" pitchFamily="34" charset="0"/>
                <a:cs typeface="Times New Roman" panose="02020603050405020304" pitchFamily="18" charset="0"/>
              </a:rPr>
              <a:t>We then run the models with our added features.</a:t>
            </a:r>
            <a:endParaRPr lang="en-US" sz="1700" dirty="0">
              <a:effectLst/>
              <a:ea typeface="Calibri" panose="020F0502020204030204" pitchFamily="34" charset="0"/>
              <a:cs typeface="Times New Roman" panose="02020603050405020304" pitchFamily="18" charset="0"/>
            </a:endParaRPr>
          </a:p>
          <a:p>
            <a:r>
              <a:rPr lang="en-IN" sz="1700" dirty="0"/>
              <a:t>The predictors used in the new models included the compound polarity score and the overall rating was broken down into 3 factors to be used with the model. </a:t>
            </a:r>
          </a:p>
          <a:p>
            <a:r>
              <a:rPr lang="en-IN" sz="1700" dirty="0"/>
              <a:t>Accuracy and F1 score of the models have increased after using these scores in the models. They are significant predictors of the recommended variable. </a:t>
            </a:r>
          </a:p>
          <a:p>
            <a:r>
              <a:rPr lang="en-GB" sz="1700" dirty="0">
                <a:effectLst/>
                <a:ea typeface="Calibri" panose="020F0502020204030204" pitchFamily="34" charset="0"/>
                <a:cs typeface="Times New Roman" panose="02020603050405020304" pitchFamily="18" charset="0"/>
              </a:rPr>
              <a:t>The R-squared has increased from 0.659 to 0.823 indicating that the added features give a better result.</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Content Placeholder 6">
            <a:extLst>
              <a:ext uri="{FF2B5EF4-FFF2-40B4-BE49-F238E27FC236}">
                <a16:creationId xmlns:a16="http://schemas.microsoft.com/office/drawing/2014/main" id="{85EE0154-AD72-48BB-BEE4-11DEEB7B3B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14858" y="2603500"/>
            <a:ext cx="3306096" cy="3416300"/>
          </a:xfrm>
          <a:prstGeom prst="rect">
            <a:avLst/>
          </a:prstGeom>
        </p:spPr>
      </p:pic>
    </p:spTree>
    <p:extLst>
      <p:ext uri="{BB962C8B-B14F-4D97-AF65-F5344CB8AC3E}">
        <p14:creationId xmlns:p14="http://schemas.microsoft.com/office/powerpoint/2010/main" val="2827606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E008-F8B6-4047-92B5-AD32D8329CAD}"/>
              </a:ext>
            </a:extLst>
          </p:cNvPr>
          <p:cNvSpPr>
            <a:spLocks noGrp="1"/>
          </p:cNvSpPr>
          <p:nvPr>
            <p:ph type="title"/>
          </p:nvPr>
        </p:nvSpPr>
        <p:spPr/>
        <p:txBody>
          <a:bodyPr/>
          <a:lstStyle/>
          <a:p>
            <a:r>
              <a:rPr lang="en-IN" dirty="0"/>
              <a:t>Models using additional predictors</a:t>
            </a:r>
            <a:endParaRPr lang="en-US" dirty="0"/>
          </a:p>
        </p:txBody>
      </p:sp>
      <p:sp>
        <p:nvSpPr>
          <p:cNvPr id="4" name="Content Placeholder 3">
            <a:extLst>
              <a:ext uri="{FF2B5EF4-FFF2-40B4-BE49-F238E27FC236}">
                <a16:creationId xmlns:a16="http://schemas.microsoft.com/office/drawing/2014/main" id="{4229D5E3-F9DC-4071-9607-B869A1E803BD}"/>
              </a:ext>
            </a:extLst>
          </p:cNvPr>
          <p:cNvSpPr>
            <a:spLocks noGrp="1"/>
          </p:cNvSpPr>
          <p:nvPr>
            <p:ph sz="half" idx="2"/>
          </p:nvPr>
        </p:nvSpPr>
        <p:spPr>
          <a:xfrm>
            <a:off x="6208712" y="3065318"/>
            <a:ext cx="4825159" cy="2725882"/>
          </a:xfrm>
        </p:spPr>
        <p:txBody>
          <a:bodyPr>
            <a:normAutofit/>
          </a:bodyPr>
          <a:lstStyle/>
          <a:p>
            <a:r>
              <a:rPr lang="en-IN" sz="1700" dirty="0">
                <a:ea typeface="Calibri" panose="020F0502020204030204" pitchFamily="34" charset="0"/>
                <a:cs typeface="Times New Roman" panose="02020603050405020304" pitchFamily="18" charset="0"/>
              </a:rPr>
              <a:t>The Decision Tree and Random Forest algorithms also perform better with the additional predictors added. </a:t>
            </a:r>
          </a:p>
          <a:p>
            <a:r>
              <a:rPr lang="en-IN" sz="1700" dirty="0">
                <a:ea typeface="Calibri" panose="020F0502020204030204" pitchFamily="34" charset="0"/>
                <a:cs typeface="Times New Roman" panose="02020603050405020304" pitchFamily="18" charset="0"/>
              </a:rPr>
              <a:t>This shows that using polarity scores and sentiments in the prediction whether a flight is recommended is indeed useful.</a:t>
            </a:r>
            <a:endParaRPr lang="en-US" sz="1800" dirty="0">
              <a:effectLst/>
              <a:ea typeface="Calibri" panose="020F0502020204030204" pitchFamily="34" charset="0"/>
              <a:cs typeface="Times New Roman" panose="02020603050405020304" pitchFamily="18" charset="0"/>
            </a:endParaRPr>
          </a:p>
          <a:p>
            <a:endParaRPr lang="en-US" dirty="0"/>
          </a:p>
        </p:txBody>
      </p:sp>
      <p:pic>
        <p:nvPicPr>
          <p:cNvPr id="8" name="Content Placeholder 7">
            <a:extLst>
              <a:ext uri="{FF2B5EF4-FFF2-40B4-BE49-F238E27FC236}">
                <a16:creationId xmlns:a16="http://schemas.microsoft.com/office/drawing/2014/main" id="{E212391D-2C9C-4178-8952-5D9DE981D84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3214" y="2603500"/>
            <a:ext cx="4284005" cy="1804279"/>
          </a:xfrm>
          <a:prstGeom prst="rect">
            <a:avLst/>
          </a:prstGeom>
        </p:spPr>
      </p:pic>
      <p:pic>
        <p:nvPicPr>
          <p:cNvPr id="9" name="Picture 8">
            <a:extLst>
              <a:ext uri="{FF2B5EF4-FFF2-40B4-BE49-F238E27FC236}">
                <a16:creationId xmlns:a16="http://schemas.microsoft.com/office/drawing/2014/main" id="{D2949319-3ECA-45C4-87F5-6C2C64E0A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214" y="4460875"/>
            <a:ext cx="4284005" cy="1728048"/>
          </a:xfrm>
          <a:prstGeom prst="rect">
            <a:avLst/>
          </a:prstGeom>
        </p:spPr>
      </p:pic>
    </p:spTree>
    <p:extLst>
      <p:ext uri="{BB962C8B-B14F-4D97-AF65-F5344CB8AC3E}">
        <p14:creationId xmlns:p14="http://schemas.microsoft.com/office/powerpoint/2010/main" val="3996532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EE18-FF6E-6742-99B1-42A0633401A2}"/>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The Problem</a:t>
            </a:r>
          </a:p>
        </p:txBody>
      </p:sp>
      <p:sp>
        <p:nvSpPr>
          <p:cNvPr id="3" name="Content Placeholder 2">
            <a:extLst>
              <a:ext uri="{FF2B5EF4-FFF2-40B4-BE49-F238E27FC236}">
                <a16:creationId xmlns:a16="http://schemas.microsoft.com/office/drawing/2014/main" id="{6B240A4B-5B94-1F45-A7F6-2729E7DAD8E5}"/>
              </a:ext>
            </a:extLst>
          </p:cNvPr>
          <p:cNvSpPr>
            <a:spLocks noGrp="1"/>
          </p:cNvSpPr>
          <p:nvPr>
            <p:ph idx="1"/>
          </p:nvPr>
        </p:nvSpPr>
        <p:spPr>
          <a:xfrm>
            <a:off x="5041399" y="1714200"/>
            <a:ext cx="5188451" cy="4482494"/>
          </a:xfrm>
        </p:spPr>
        <p:txBody>
          <a:bodyPr anchor="ctr">
            <a:normAutofit fontScale="85000" lnSpcReduction="10000"/>
          </a:bodyPr>
          <a:lstStyle/>
          <a:p>
            <a:pPr>
              <a:lnSpc>
                <a:spcPct val="120000"/>
              </a:lnSpc>
            </a:pPr>
            <a:r>
              <a:rPr lang="en-US" sz="1800" b="0" i="0" u="none" strike="noStrike" dirty="0">
                <a:solidFill>
                  <a:srgbClr val="FFFFFF"/>
                </a:solidFill>
                <a:effectLst/>
              </a:rPr>
              <a:t>Find any patterns between the country of the reviewer, type of </a:t>
            </a:r>
            <a:r>
              <a:rPr lang="en-US" sz="1800" b="0" i="0" u="none" strike="noStrike" dirty="0" err="1">
                <a:solidFill>
                  <a:srgbClr val="FFFFFF"/>
                </a:solidFill>
                <a:effectLst/>
              </a:rPr>
              <a:t>traveller</a:t>
            </a:r>
            <a:r>
              <a:rPr lang="en-US" sz="1800" b="0" i="0" u="none" strike="noStrike" dirty="0">
                <a:solidFill>
                  <a:srgbClr val="FFFFFF"/>
                </a:solidFill>
                <a:effectLst/>
              </a:rPr>
              <a:t>, cabin flown and overall rating. </a:t>
            </a:r>
            <a:endParaRPr lang="en-US" sz="1800" b="0" i="0" u="none" strike="noStrike" dirty="0">
              <a:solidFill>
                <a:srgbClr val="B31166"/>
              </a:solidFill>
              <a:effectLst/>
            </a:endParaRPr>
          </a:p>
          <a:p>
            <a:pPr>
              <a:lnSpc>
                <a:spcPct val="120000"/>
              </a:lnSpc>
            </a:pPr>
            <a:r>
              <a:rPr lang="en-US" sz="1800" b="0" i="0" u="none" strike="noStrike" dirty="0">
                <a:solidFill>
                  <a:srgbClr val="FFFFFF"/>
                </a:solidFill>
                <a:effectLst/>
              </a:rPr>
              <a:t> Make predictions for recommendations with respect to customer reviews and rating scores of various factors like value for money, seat rating, etc.</a:t>
            </a:r>
          </a:p>
          <a:p>
            <a:pPr>
              <a:lnSpc>
                <a:spcPct val="120000"/>
              </a:lnSpc>
            </a:pPr>
            <a:r>
              <a:rPr lang="en-US" sz="1800" b="0" i="0" u="none" strike="noStrike" dirty="0">
                <a:solidFill>
                  <a:srgbClr val="FFFFFF"/>
                </a:solidFill>
                <a:effectLst/>
              </a:rPr>
              <a:t>Text mining analysis on customer reviews to further predict whether a flight is recommended or not. </a:t>
            </a:r>
          </a:p>
          <a:p>
            <a:pPr>
              <a:lnSpc>
                <a:spcPct val="120000"/>
              </a:lnSpc>
            </a:pPr>
            <a:r>
              <a:rPr lang="en-US" sz="1800" b="0" i="0" u="none" strike="noStrike" dirty="0">
                <a:solidFill>
                  <a:srgbClr val="FFFFFF"/>
                </a:solidFill>
                <a:effectLst/>
              </a:rPr>
              <a:t>Unearthing patterns in reviews such as which words or terms have occurred most in negative reviews leading to a flight not being recommended. </a:t>
            </a:r>
            <a:endParaRPr lang="en-US" sz="1800" b="0" i="0" u="none" strike="noStrike" dirty="0">
              <a:solidFill>
                <a:srgbClr val="B31166"/>
              </a:solidFill>
              <a:effectLst/>
            </a:endParaRPr>
          </a:p>
          <a:p>
            <a:endParaRPr lang="en-US" sz="1800" b="0" i="0" u="none" strike="noStrike" dirty="0">
              <a:solidFill>
                <a:srgbClr val="B31166"/>
              </a:solidFill>
              <a:effectLst/>
              <a:latin typeface="Noto Sans Symbols"/>
            </a:endParaRPr>
          </a:p>
          <a:p>
            <a:pPr marL="0" indent="0" rtl="0" fontAlgn="base">
              <a:spcBef>
                <a:spcPts val="1000"/>
              </a:spcBef>
              <a:spcAft>
                <a:spcPts val="0"/>
              </a:spcAft>
              <a:buNone/>
            </a:pPr>
            <a:br>
              <a:rPr lang="en-US" b="0" dirty="0">
                <a:effectLst/>
              </a:rPr>
            </a:br>
            <a:endParaRPr lang="en-IN" dirty="0">
              <a:solidFill>
                <a:schemeClr val="tx1"/>
              </a:solidFill>
            </a:endParaRPr>
          </a:p>
        </p:txBody>
      </p:sp>
      <p:sp>
        <p:nvSpPr>
          <p:cNvPr id="5" name="Rectangle 4">
            <a:extLst>
              <a:ext uri="{FF2B5EF4-FFF2-40B4-BE49-F238E27FC236}">
                <a16:creationId xmlns:a16="http://schemas.microsoft.com/office/drawing/2014/main" id="{6DA78D93-1472-EC43-89CF-36C6B37B879C}"/>
              </a:ext>
            </a:extLst>
          </p:cNvPr>
          <p:cNvSpPr/>
          <p:nvPr/>
        </p:nvSpPr>
        <p:spPr>
          <a:xfrm>
            <a:off x="1402632" y="716217"/>
            <a:ext cx="9020418" cy="707886"/>
          </a:xfrm>
          <a:prstGeom prst="rect">
            <a:avLst/>
          </a:prstGeom>
        </p:spPr>
        <p:txBody>
          <a:bodyPr wrap="square">
            <a:spAutoFit/>
          </a:bodyPr>
          <a:lstStyle/>
          <a:p>
            <a:r>
              <a:rPr lang="en-GB" sz="2000" b="1" dirty="0"/>
              <a:t>Airlines Review Analysis </a:t>
            </a:r>
            <a:r>
              <a:rPr lang="en-IN" sz="2000" b="1" dirty="0"/>
              <a:t>| </a:t>
            </a:r>
            <a:r>
              <a:rPr lang="en-GB" sz="2000" b="1" dirty="0"/>
              <a:t>IST-707 Applied Machine Learning </a:t>
            </a:r>
            <a:r>
              <a:rPr lang="en-IN" sz="2000" b="1" dirty="0"/>
              <a:t>| Python, Orange3</a:t>
            </a:r>
          </a:p>
        </p:txBody>
      </p:sp>
    </p:spTree>
    <p:extLst>
      <p:ext uri="{BB962C8B-B14F-4D97-AF65-F5344CB8AC3E}">
        <p14:creationId xmlns:p14="http://schemas.microsoft.com/office/powerpoint/2010/main" val="2558697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9A01-26E0-C362-8BAD-E525BECF7FF2}"/>
              </a:ext>
            </a:extLst>
          </p:cNvPr>
          <p:cNvSpPr>
            <a:spLocks noGrp="1"/>
          </p:cNvSpPr>
          <p:nvPr>
            <p:ph type="title"/>
          </p:nvPr>
        </p:nvSpPr>
        <p:spPr>
          <a:xfrm>
            <a:off x="643467" y="1155111"/>
            <a:ext cx="10905066" cy="1135737"/>
          </a:xfrm>
        </p:spPr>
        <p:txBody>
          <a:bodyPr>
            <a:normAutofit/>
          </a:bodyPr>
          <a:lstStyle/>
          <a:p>
            <a:r>
              <a:rPr lang="en-US" sz="3600" dirty="0"/>
              <a:t>Project Overview &amp; Goal</a:t>
            </a:r>
          </a:p>
        </p:txBody>
      </p:sp>
      <p:graphicFrame>
        <p:nvGraphicFramePr>
          <p:cNvPr id="19" name="Content Placeholder 2">
            <a:extLst>
              <a:ext uri="{FF2B5EF4-FFF2-40B4-BE49-F238E27FC236}">
                <a16:creationId xmlns:a16="http://schemas.microsoft.com/office/drawing/2014/main" id="{AECB20FA-4252-1FC7-B24D-9CDE49F82421}"/>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FE9B28CB-CF6F-6748-8CB3-5C07C66F4C9F}"/>
              </a:ext>
            </a:extLst>
          </p:cNvPr>
          <p:cNvSpPr/>
          <p:nvPr/>
        </p:nvSpPr>
        <p:spPr>
          <a:xfrm>
            <a:off x="643467" y="447225"/>
            <a:ext cx="9020418" cy="369332"/>
          </a:xfrm>
          <a:prstGeom prst="rect">
            <a:avLst/>
          </a:prstGeom>
        </p:spPr>
        <p:txBody>
          <a:bodyPr wrap="square">
            <a:spAutoFit/>
          </a:bodyPr>
          <a:lstStyle/>
          <a:p>
            <a:r>
              <a:rPr lang="en-GB" b="1" dirty="0"/>
              <a:t>House Price Prediction </a:t>
            </a:r>
            <a:r>
              <a:rPr lang="en-IN" b="1" dirty="0"/>
              <a:t>| </a:t>
            </a:r>
            <a:r>
              <a:rPr lang="en-GB" b="1" dirty="0"/>
              <a:t>IST- 718 Big Data Analysis </a:t>
            </a:r>
            <a:r>
              <a:rPr lang="en-IN" b="1" dirty="0"/>
              <a:t>| Python</a:t>
            </a:r>
          </a:p>
        </p:txBody>
      </p:sp>
    </p:spTree>
    <p:extLst>
      <p:ext uri="{BB962C8B-B14F-4D97-AF65-F5344CB8AC3E}">
        <p14:creationId xmlns:p14="http://schemas.microsoft.com/office/powerpoint/2010/main" val="2900408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9A01-26E0-C362-8BAD-E525BECF7FF2}"/>
              </a:ext>
            </a:extLst>
          </p:cNvPr>
          <p:cNvSpPr>
            <a:spLocks noGrp="1"/>
          </p:cNvSpPr>
          <p:nvPr>
            <p:ph type="title"/>
          </p:nvPr>
        </p:nvSpPr>
        <p:spPr>
          <a:xfrm>
            <a:off x="643467" y="321734"/>
            <a:ext cx="10905066" cy="1135737"/>
          </a:xfrm>
        </p:spPr>
        <p:txBody>
          <a:bodyPr>
            <a:normAutofit/>
          </a:bodyPr>
          <a:lstStyle/>
          <a:p>
            <a:r>
              <a:rPr lang="en-US" sz="3600" dirty="0"/>
              <a:t>the Dataset</a:t>
            </a:r>
          </a:p>
        </p:txBody>
      </p:sp>
      <p:graphicFrame>
        <p:nvGraphicFramePr>
          <p:cNvPr id="14" name="Content Placeholder 2">
            <a:extLst>
              <a:ext uri="{FF2B5EF4-FFF2-40B4-BE49-F238E27FC236}">
                <a16:creationId xmlns:a16="http://schemas.microsoft.com/office/drawing/2014/main" id="{08D3F4CB-FDB4-18B6-5E4F-D3BBD60527C1}"/>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462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9A01-26E0-C362-8BAD-E525BECF7FF2}"/>
              </a:ext>
            </a:extLst>
          </p:cNvPr>
          <p:cNvSpPr>
            <a:spLocks noGrp="1"/>
          </p:cNvSpPr>
          <p:nvPr>
            <p:ph type="title"/>
          </p:nvPr>
        </p:nvSpPr>
        <p:spPr>
          <a:xfrm>
            <a:off x="5297762" y="329184"/>
            <a:ext cx="6251110" cy="1783080"/>
          </a:xfrm>
        </p:spPr>
        <p:txBody>
          <a:bodyPr anchor="b">
            <a:normAutofit fontScale="90000"/>
          </a:bodyPr>
          <a:lstStyle/>
          <a:p>
            <a:r>
              <a:rPr lang="en-US" sz="5400"/>
              <a:t>Prediction &amp; Inference Goals</a:t>
            </a:r>
          </a:p>
        </p:txBody>
      </p:sp>
      <p:pic>
        <p:nvPicPr>
          <p:cNvPr id="5" name="Picture 4" descr="A midsection of a person holding a miniature house">
            <a:extLst>
              <a:ext uri="{FF2B5EF4-FFF2-40B4-BE49-F238E27FC236}">
                <a16:creationId xmlns:a16="http://schemas.microsoft.com/office/drawing/2014/main" id="{0CF968A8-9E2C-7B23-F1B6-FA715362F3FC}"/>
              </a:ext>
            </a:extLst>
          </p:cNvPr>
          <p:cNvPicPr>
            <a:picLocks noChangeAspect="1"/>
          </p:cNvPicPr>
          <p:nvPr/>
        </p:nvPicPr>
        <p:blipFill rotWithShape="1">
          <a:blip r:embed="rId2"/>
          <a:srcRect l="29300" r="279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0" name="Content Placeholder 2">
            <a:extLst>
              <a:ext uri="{FF2B5EF4-FFF2-40B4-BE49-F238E27FC236}">
                <a16:creationId xmlns:a16="http://schemas.microsoft.com/office/drawing/2014/main" id="{BBB45894-A8E9-EEEE-106A-16B69262284E}"/>
              </a:ext>
            </a:extLst>
          </p:cNvPr>
          <p:cNvSpPr>
            <a:spLocks noGrp="1"/>
          </p:cNvSpPr>
          <p:nvPr>
            <p:ph idx="1"/>
          </p:nvPr>
        </p:nvSpPr>
        <p:spPr>
          <a:xfrm>
            <a:off x="5152620" y="2111538"/>
            <a:ext cx="6251110" cy="3483864"/>
          </a:xfrm>
        </p:spPr>
        <p:txBody>
          <a:bodyPr vert="horz" lIns="91440" tIns="45720" rIns="91440" bIns="45720" rtlCol="0" anchor="t">
            <a:noAutofit/>
          </a:bodyPr>
          <a:lstStyle/>
          <a:p>
            <a:endParaRPr lang="en-US" sz="1200">
              <a:cs typeface="Calibri"/>
            </a:endParaRPr>
          </a:p>
          <a:p>
            <a:pPr marL="0" indent="0">
              <a:buNone/>
            </a:pPr>
            <a:r>
              <a:rPr lang="en-GB" sz="1200" b="1"/>
              <a:t>Inference</a:t>
            </a:r>
            <a:endParaRPr lang="en-US" sz="1200">
              <a:cs typeface="Calibri"/>
            </a:endParaRPr>
          </a:p>
          <a:p>
            <a:pPr marL="514350" lvl="0" indent="-514350">
              <a:buFont typeface="+mj-lt"/>
              <a:buAutoNum type="arabicPeriod"/>
            </a:pPr>
            <a:r>
              <a:rPr lang="en-GB" sz="1200"/>
              <a:t>Which variables are most influential on median home price? i.e. how much does median home price change with a change in each variable?</a:t>
            </a:r>
            <a:endParaRPr lang="en-US" sz="1200">
              <a:cs typeface="Calibri"/>
            </a:endParaRPr>
          </a:p>
          <a:p>
            <a:pPr marL="514350" lvl="0" indent="-514350">
              <a:buFont typeface="+mj-lt"/>
              <a:buAutoNum type="arabicPeriod"/>
            </a:pPr>
            <a:r>
              <a:rPr lang="en-GB" sz="1200"/>
              <a:t>Does the impact of median income on median home value remain relatively constant throughout the dataset, or are their outliers? What might those outliers tell us?</a:t>
            </a:r>
            <a:endParaRPr lang="en-US" sz="1200">
              <a:cs typeface="Calibri"/>
            </a:endParaRPr>
          </a:p>
          <a:p>
            <a:pPr marL="514350" lvl="0" indent="-514350">
              <a:buFont typeface="+mj-lt"/>
              <a:buAutoNum type="arabicPeriod"/>
            </a:pPr>
            <a:r>
              <a:rPr lang="en-GB" sz="1200"/>
              <a:t>What is the influence on median home value of the interaction between population and total rooms</a:t>
            </a:r>
            <a:r>
              <a:rPr lang="en-IN" sz="1200"/>
              <a:t> </a:t>
            </a:r>
            <a:r>
              <a:rPr lang="en-GB" sz="1200"/>
              <a:t>? Do home values tend to be higher where populations are more concentrated?</a:t>
            </a:r>
            <a:endParaRPr lang="en-US" sz="1200">
              <a:cs typeface="Calibri"/>
            </a:endParaRPr>
          </a:p>
          <a:p>
            <a:pPr marL="514350" lvl="0" indent="-514350">
              <a:buFont typeface="+mj-lt"/>
              <a:buAutoNum type="arabicPeriod"/>
            </a:pPr>
            <a:r>
              <a:rPr lang="en-GB" sz="1200"/>
              <a:t>Is there a positive correlation between the number of non-bedroom rooms and median home value?</a:t>
            </a:r>
            <a:endParaRPr lang="en-US" sz="1200">
              <a:cs typeface="Calibri"/>
            </a:endParaRPr>
          </a:p>
          <a:p>
            <a:pPr marL="514350" lvl="0" indent="-514350">
              <a:buFont typeface="+mj-lt"/>
              <a:buAutoNum type="arabicPeriod"/>
            </a:pPr>
            <a:r>
              <a:rPr lang="en-GB" sz="1200"/>
              <a:t>If we partition the dataset between urban and rural locations, do our relationships hold true? Is this a potential confounding variable, or is its influence already captured by the existing variables?</a:t>
            </a:r>
            <a:endParaRPr lang="en-GB" sz="1200">
              <a:cs typeface="Calibri"/>
            </a:endParaRPr>
          </a:p>
          <a:p>
            <a:pPr marL="0" indent="0">
              <a:buNone/>
            </a:pPr>
            <a:r>
              <a:rPr lang="en-GB" sz="1200" b="1"/>
              <a:t>Predictions</a:t>
            </a:r>
            <a:endParaRPr lang="en-US" sz="1200">
              <a:cs typeface="Calibri"/>
            </a:endParaRPr>
          </a:p>
          <a:p>
            <a:pPr marL="514350" lvl="0" indent="-514350">
              <a:buFont typeface="+mj-lt"/>
              <a:buAutoNum type="arabicPeriod"/>
            </a:pPr>
            <a:r>
              <a:rPr lang="en-GB" sz="1200"/>
              <a:t>Given the other variables present in the dataset, can we predict the price of an unseen home?</a:t>
            </a:r>
            <a:endParaRPr lang="en-US" sz="1200">
              <a:cs typeface="Calibri"/>
            </a:endParaRPr>
          </a:p>
          <a:p>
            <a:pPr marL="514350" lvl="0" indent="-514350">
              <a:buFont typeface="+mj-lt"/>
              <a:buAutoNum type="arabicPeriod"/>
            </a:pPr>
            <a:r>
              <a:rPr lang="en-GB" sz="1200"/>
              <a:t>Can we generate a relatively reliable prediction of home value given only longitude, latitude, total rooms, and total bedrooms?</a:t>
            </a:r>
            <a:endParaRPr lang="en-US" sz="1200">
              <a:cs typeface="Calibri"/>
            </a:endParaRPr>
          </a:p>
          <a:p>
            <a:pPr marL="514350" lvl="0" indent="-514350">
              <a:buFont typeface="+mj-lt"/>
              <a:buAutoNum type="arabicPeriod"/>
            </a:pPr>
            <a:r>
              <a:rPr lang="en-GB" sz="1200"/>
              <a:t>Can we use median age to help predict housing prices on its own?</a:t>
            </a:r>
            <a:r>
              <a:rPr lang="en-IN" sz="1200"/>
              <a:t> </a:t>
            </a:r>
            <a:endParaRPr lang="en-US" sz="1200">
              <a:cs typeface="Calibri"/>
            </a:endParaRPr>
          </a:p>
        </p:txBody>
      </p:sp>
    </p:spTree>
    <p:extLst>
      <p:ext uri="{BB962C8B-B14F-4D97-AF65-F5344CB8AC3E}">
        <p14:creationId xmlns:p14="http://schemas.microsoft.com/office/powerpoint/2010/main" val="29189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E0B8-705E-0D62-730F-9B5A50F38B1E}"/>
              </a:ext>
            </a:extLst>
          </p:cNvPr>
          <p:cNvSpPr>
            <a:spLocks noGrp="1"/>
          </p:cNvSpPr>
          <p:nvPr>
            <p:ph type="title"/>
          </p:nvPr>
        </p:nvSpPr>
        <p:spPr>
          <a:xfrm>
            <a:off x="838200" y="609600"/>
            <a:ext cx="3739341" cy="1330839"/>
          </a:xfrm>
        </p:spPr>
        <p:txBody>
          <a:bodyPr>
            <a:normAutofit fontScale="90000"/>
          </a:bodyPr>
          <a:lstStyle/>
          <a:p>
            <a:r>
              <a:rPr lang="en-US" sz="3400">
                <a:ea typeface="+mj-lt"/>
                <a:cs typeface="+mj-lt"/>
              </a:rPr>
              <a:t>Inference- Most influential variables</a:t>
            </a:r>
          </a:p>
          <a:p>
            <a:endParaRPr lang="en-US" sz="3400">
              <a:ea typeface="Calibri Light"/>
              <a:cs typeface="Calibri Light"/>
            </a:endParaRPr>
          </a:p>
        </p:txBody>
      </p:sp>
      <p:sp>
        <p:nvSpPr>
          <p:cNvPr id="3" name="Content Placeholder 2">
            <a:extLst>
              <a:ext uri="{FF2B5EF4-FFF2-40B4-BE49-F238E27FC236}">
                <a16:creationId xmlns:a16="http://schemas.microsoft.com/office/drawing/2014/main" id="{EF754936-257F-3E20-9395-696B9432CBDA}"/>
              </a:ext>
            </a:extLst>
          </p:cNvPr>
          <p:cNvSpPr>
            <a:spLocks noGrp="1"/>
          </p:cNvSpPr>
          <p:nvPr>
            <p:ph idx="1"/>
          </p:nvPr>
        </p:nvSpPr>
        <p:spPr>
          <a:xfrm>
            <a:off x="862366" y="2194102"/>
            <a:ext cx="3427001" cy="3908586"/>
          </a:xfrm>
        </p:spPr>
        <p:txBody>
          <a:bodyPr vert="horz" lIns="91440" tIns="45720" rIns="91440" bIns="45720" rtlCol="0" anchor="t">
            <a:normAutofit lnSpcReduction="10000"/>
          </a:bodyPr>
          <a:lstStyle/>
          <a:p>
            <a:r>
              <a:rPr lang="en-US" sz="2000">
                <a:ea typeface="+mn-lt"/>
                <a:cs typeface="+mn-lt"/>
              </a:rPr>
              <a:t>Scaled variables to feed into model.</a:t>
            </a:r>
            <a:endParaRPr lang="en-US" sz="2000"/>
          </a:p>
          <a:p>
            <a:r>
              <a:rPr lang="en-US" sz="2000">
                <a:ea typeface="+mn-lt"/>
                <a:cs typeface="+mn-lt"/>
              </a:rPr>
              <a:t>Methodology: standard scaler, linear regression</a:t>
            </a:r>
          </a:p>
          <a:p>
            <a:r>
              <a:rPr lang="en-US" sz="2000">
                <a:ea typeface="+mn-lt"/>
                <a:cs typeface="+mn-lt"/>
              </a:rPr>
              <a:t>The most influential variable is median income</a:t>
            </a:r>
          </a:p>
          <a:p>
            <a:r>
              <a:rPr lang="en-US" sz="2000">
                <a:ea typeface="Calibri" panose="020F0502020204030204"/>
                <a:cs typeface="Calibri" panose="020F0502020204030204"/>
              </a:rPr>
              <a:t>Population and number of rooms show inverse</a:t>
            </a:r>
          </a:p>
          <a:p>
            <a:pPr marL="0" indent="0">
              <a:buNone/>
            </a:pPr>
            <a:r>
              <a:rPr lang="en-US" sz="2000">
                <a:ea typeface="Calibri" panose="020F0502020204030204"/>
                <a:cs typeface="Calibri" panose="020F0502020204030204"/>
              </a:rPr>
              <a:t>relationship with the house price.</a:t>
            </a:r>
          </a:p>
          <a:p>
            <a:endParaRPr lang="en-US" sz="2000">
              <a:ea typeface="Calibri" panose="020F0502020204030204"/>
              <a:cs typeface="Calibri" panose="020F0502020204030204"/>
            </a:endParaRPr>
          </a:p>
        </p:txBody>
      </p:sp>
      <p:pic>
        <p:nvPicPr>
          <p:cNvPr id="4" name="Picture 4">
            <a:extLst>
              <a:ext uri="{FF2B5EF4-FFF2-40B4-BE49-F238E27FC236}">
                <a16:creationId xmlns:a16="http://schemas.microsoft.com/office/drawing/2014/main" id="{DBAD9DA5-DDCE-184E-7BBF-D7940F4FA49E}"/>
              </a:ext>
            </a:extLst>
          </p:cNvPr>
          <p:cNvPicPr>
            <a:picLocks noChangeAspect="1"/>
          </p:cNvPicPr>
          <p:nvPr/>
        </p:nvPicPr>
        <p:blipFill rotWithShape="1">
          <a:blip r:embed="rId2"/>
          <a:srcRect l="6557" r="-410" b="-1415"/>
          <a:stretch/>
        </p:blipFill>
        <p:spPr>
          <a:xfrm>
            <a:off x="5582135" y="661916"/>
            <a:ext cx="5881785" cy="5557909"/>
          </a:xfrm>
          <a:prstGeom prst="rect">
            <a:avLst/>
          </a:prstGeom>
        </p:spPr>
      </p:pic>
    </p:spTree>
    <p:extLst>
      <p:ext uri="{BB962C8B-B14F-4D97-AF65-F5344CB8AC3E}">
        <p14:creationId xmlns:p14="http://schemas.microsoft.com/office/powerpoint/2010/main" val="2098349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55CC-5AE8-B5C4-95B0-187FD9A12C2B}"/>
              </a:ext>
            </a:extLst>
          </p:cNvPr>
          <p:cNvSpPr>
            <a:spLocks noGrp="1"/>
          </p:cNvSpPr>
          <p:nvPr>
            <p:ph type="title"/>
          </p:nvPr>
        </p:nvSpPr>
        <p:spPr/>
        <p:txBody>
          <a:bodyPr>
            <a:normAutofit/>
          </a:bodyPr>
          <a:lstStyle/>
          <a:p>
            <a:r>
              <a:rPr lang="en-US">
                <a:ea typeface="+mj-lt"/>
                <a:cs typeface="+mj-lt"/>
              </a:rPr>
              <a:t>Inference- Median Income</a:t>
            </a:r>
          </a:p>
        </p:txBody>
      </p:sp>
      <p:sp>
        <p:nvSpPr>
          <p:cNvPr id="3" name="Content Placeholder 2">
            <a:extLst>
              <a:ext uri="{FF2B5EF4-FFF2-40B4-BE49-F238E27FC236}">
                <a16:creationId xmlns:a16="http://schemas.microsoft.com/office/drawing/2014/main" id="{81EF7143-74CC-EB17-2599-B36E56F50D2B}"/>
              </a:ext>
            </a:extLst>
          </p:cNvPr>
          <p:cNvSpPr>
            <a:spLocks noGrp="1"/>
          </p:cNvSpPr>
          <p:nvPr>
            <p:ph idx="1"/>
          </p:nvPr>
        </p:nvSpPr>
        <p:spPr/>
        <p:txBody>
          <a:bodyPr vert="horz" lIns="91440" tIns="45720" rIns="91440" bIns="45720" rtlCol="0" anchor="t">
            <a:normAutofit/>
          </a:bodyPr>
          <a:lstStyle/>
          <a:p>
            <a:r>
              <a:rPr lang="en-US" err="1">
                <a:cs typeface="Calibri"/>
              </a:rPr>
              <a:t>Medianincome</a:t>
            </a:r>
            <a:r>
              <a:rPr lang="en-US">
                <a:cs typeface="Calibri"/>
              </a:rPr>
              <a:t> variable distribution</a:t>
            </a:r>
            <a:endParaRPr lang="en-US" err="1">
              <a:cs typeface="Calibri"/>
            </a:endParaRPr>
          </a:p>
          <a:p>
            <a:endParaRPr lang="en-US">
              <a:ea typeface="+mn-lt"/>
              <a:cs typeface="+mn-lt"/>
            </a:endParaRPr>
          </a:p>
          <a:p>
            <a:endParaRPr lang="en-US"/>
          </a:p>
        </p:txBody>
      </p:sp>
      <p:pic>
        <p:nvPicPr>
          <p:cNvPr id="6" name="Picture 6" descr="Graphical user interface, application&#10;&#10;Description automatically generated">
            <a:extLst>
              <a:ext uri="{FF2B5EF4-FFF2-40B4-BE49-F238E27FC236}">
                <a16:creationId xmlns:a16="http://schemas.microsoft.com/office/drawing/2014/main" id="{B8D2142E-8ED8-29D3-6350-3EEBFD8301CC}"/>
              </a:ext>
            </a:extLst>
          </p:cNvPr>
          <p:cNvPicPr>
            <a:picLocks noChangeAspect="1"/>
          </p:cNvPicPr>
          <p:nvPr/>
        </p:nvPicPr>
        <p:blipFill>
          <a:blip r:embed="rId2"/>
          <a:stretch>
            <a:fillRect/>
          </a:stretch>
        </p:blipFill>
        <p:spPr>
          <a:xfrm>
            <a:off x="7153815" y="2124254"/>
            <a:ext cx="1756646" cy="4291641"/>
          </a:xfrm>
          <a:prstGeom prst="rect">
            <a:avLst/>
          </a:prstGeom>
        </p:spPr>
      </p:pic>
      <p:pic>
        <p:nvPicPr>
          <p:cNvPr id="7" name="Picture 7" descr="Graphical user interface, application, website&#10;&#10;Description automatically generated">
            <a:extLst>
              <a:ext uri="{FF2B5EF4-FFF2-40B4-BE49-F238E27FC236}">
                <a16:creationId xmlns:a16="http://schemas.microsoft.com/office/drawing/2014/main" id="{FF27AB20-C9CC-19D1-8006-6C9A44BBFC54}"/>
              </a:ext>
            </a:extLst>
          </p:cNvPr>
          <p:cNvPicPr>
            <a:picLocks noChangeAspect="1"/>
          </p:cNvPicPr>
          <p:nvPr/>
        </p:nvPicPr>
        <p:blipFill>
          <a:blip r:embed="rId3"/>
          <a:stretch>
            <a:fillRect/>
          </a:stretch>
        </p:blipFill>
        <p:spPr>
          <a:xfrm>
            <a:off x="6337271" y="2124254"/>
            <a:ext cx="825799" cy="4291641"/>
          </a:xfrm>
          <a:prstGeom prst="rect">
            <a:avLst/>
          </a:prstGeom>
        </p:spPr>
      </p:pic>
      <p:pic>
        <p:nvPicPr>
          <p:cNvPr id="8" name="Picture 8" descr="Chart, histogram&#10;&#10;Description automatically generated">
            <a:extLst>
              <a:ext uri="{FF2B5EF4-FFF2-40B4-BE49-F238E27FC236}">
                <a16:creationId xmlns:a16="http://schemas.microsoft.com/office/drawing/2014/main" id="{ED21C526-CA0C-A98D-49FC-231C0E1E14E4}"/>
              </a:ext>
            </a:extLst>
          </p:cNvPr>
          <p:cNvPicPr>
            <a:picLocks noChangeAspect="1"/>
          </p:cNvPicPr>
          <p:nvPr/>
        </p:nvPicPr>
        <p:blipFill>
          <a:blip r:embed="rId4"/>
          <a:stretch>
            <a:fillRect/>
          </a:stretch>
        </p:blipFill>
        <p:spPr>
          <a:xfrm>
            <a:off x="971910" y="2285801"/>
            <a:ext cx="5287992" cy="4212963"/>
          </a:xfrm>
          <a:prstGeom prst="rect">
            <a:avLst/>
          </a:prstGeom>
        </p:spPr>
      </p:pic>
    </p:spTree>
    <p:extLst>
      <p:ext uri="{BB962C8B-B14F-4D97-AF65-F5344CB8AC3E}">
        <p14:creationId xmlns:p14="http://schemas.microsoft.com/office/powerpoint/2010/main" val="372954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6384-CFD0-92D6-A2AC-B5DD97E3A689}"/>
              </a:ext>
            </a:extLst>
          </p:cNvPr>
          <p:cNvSpPr>
            <a:spLocks noGrp="1"/>
          </p:cNvSpPr>
          <p:nvPr>
            <p:ph type="title"/>
          </p:nvPr>
        </p:nvSpPr>
        <p:spPr>
          <a:xfrm>
            <a:off x="838200" y="609600"/>
            <a:ext cx="3739341" cy="1330839"/>
          </a:xfrm>
        </p:spPr>
        <p:txBody>
          <a:bodyPr>
            <a:normAutofit fontScale="90000"/>
          </a:bodyPr>
          <a:lstStyle/>
          <a:p>
            <a:r>
              <a:rPr lang="en-US" sz="3700"/>
              <a:t>Inference- Rooms per person</a:t>
            </a:r>
          </a:p>
        </p:txBody>
      </p:sp>
      <p:sp>
        <p:nvSpPr>
          <p:cNvPr id="3" name="Content Placeholder 2">
            <a:extLst>
              <a:ext uri="{FF2B5EF4-FFF2-40B4-BE49-F238E27FC236}">
                <a16:creationId xmlns:a16="http://schemas.microsoft.com/office/drawing/2014/main" id="{F68DF92B-2050-7FEF-7B70-46ADE4776F09}"/>
              </a:ext>
            </a:extLst>
          </p:cNvPr>
          <p:cNvSpPr>
            <a:spLocks noGrp="1"/>
          </p:cNvSpPr>
          <p:nvPr>
            <p:ph idx="1"/>
          </p:nvPr>
        </p:nvSpPr>
        <p:spPr>
          <a:xfrm>
            <a:off x="862366" y="2194102"/>
            <a:ext cx="3427001" cy="3908586"/>
          </a:xfrm>
        </p:spPr>
        <p:txBody>
          <a:bodyPr>
            <a:normAutofit/>
          </a:bodyPr>
          <a:lstStyle/>
          <a:p>
            <a:r>
              <a:rPr lang="en-US" sz="2000"/>
              <a:t>Derived variable created- rooms per person</a:t>
            </a:r>
          </a:p>
          <a:p>
            <a:pPr lvl="1"/>
            <a:r>
              <a:rPr lang="en-US" sz="2000"/>
              <a:t>Rooms/person</a:t>
            </a:r>
          </a:p>
          <a:p>
            <a:r>
              <a:rPr lang="en-US" sz="2000"/>
              <a:t>Methodology: standard scaler, linear regression</a:t>
            </a:r>
          </a:p>
          <a:p>
            <a:r>
              <a:rPr lang="en-US" sz="2000"/>
              <a:t>Served as an important predictor</a:t>
            </a:r>
          </a:p>
          <a:p>
            <a:r>
              <a:rPr lang="en-US" sz="2000"/>
              <a:t>Positive predictor values</a:t>
            </a:r>
          </a:p>
        </p:txBody>
      </p:sp>
      <p:pic>
        <p:nvPicPr>
          <p:cNvPr id="5" name="Picture 4">
            <a:extLst>
              <a:ext uri="{FF2B5EF4-FFF2-40B4-BE49-F238E27FC236}">
                <a16:creationId xmlns:a16="http://schemas.microsoft.com/office/drawing/2014/main" id="{F27F09A0-F794-19CF-466E-08434B877309}"/>
              </a:ext>
            </a:extLst>
          </p:cNvPr>
          <p:cNvPicPr>
            <a:picLocks noChangeAspect="1"/>
          </p:cNvPicPr>
          <p:nvPr/>
        </p:nvPicPr>
        <p:blipFill>
          <a:blip r:embed="rId2"/>
          <a:stretch>
            <a:fillRect/>
          </a:stretch>
        </p:blipFill>
        <p:spPr>
          <a:xfrm>
            <a:off x="5550883" y="661916"/>
            <a:ext cx="5944288" cy="5557909"/>
          </a:xfrm>
          <a:prstGeom prst="rect">
            <a:avLst/>
          </a:prstGeom>
        </p:spPr>
      </p:pic>
    </p:spTree>
    <p:extLst>
      <p:ext uri="{BB962C8B-B14F-4D97-AF65-F5344CB8AC3E}">
        <p14:creationId xmlns:p14="http://schemas.microsoft.com/office/powerpoint/2010/main" val="839397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6384-CFD0-92D6-A2AC-B5DD97E3A689}"/>
              </a:ext>
            </a:extLst>
          </p:cNvPr>
          <p:cNvSpPr>
            <a:spLocks noGrp="1"/>
          </p:cNvSpPr>
          <p:nvPr>
            <p:ph type="title"/>
          </p:nvPr>
        </p:nvSpPr>
        <p:spPr>
          <a:xfrm>
            <a:off x="648929" y="629266"/>
            <a:ext cx="3505495" cy="1622321"/>
          </a:xfrm>
        </p:spPr>
        <p:txBody>
          <a:bodyPr>
            <a:normAutofit fontScale="90000"/>
          </a:bodyPr>
          <a:lstStyle/>
          <a:p>
            <a:r>
              <a:rPr lang="en-US" sz="3700"/>
              <a:t>Inference- Non-bedroom rooms</a:t>
            </a:r>
          </a:p>
        </p:txBody>
      </p:sp>
      <p:sp>
        <p:nvSpPr>
          <p:cNvPr id="9" name="Content Placeholder 8">
            <a:extLst>
              <a:ext uri="{FF2B5EF4-FFF2-40B4-BE49-F238E27FC236}">
                <a16:creationId xmlns:a16="http://schemas.microsoft.com/office/drawing/2014/main" id="{65A3B8FF-AAD0-F0F8-272B-31E4E25C68BB}"/>
              </a:ext>
            </a:extLst>
          </p:cNvPr>
          <p:cNvSpPr>
            <a:spLocks noGrp="1"/>
          </p:cNvSpPr>
          <p:nvPr>
            <p:ph idx="1"/>
          </p:nvPr>
        </p:nvSpPr>
        <p:spPr>
          <a:xfrm>
            <a:off x="648931" y="2438400"/>
            <a:ext cx="3505494" cy="3785419"/>
          </a:xfrm>
        </p:spPr>
        <p:txBody>
          <a:bodyPr vert="horz" lIns="91440" tIns="45720" rIns="91440" bIns="45720" rtlCol="0">
            <a:normAutofit/>
          </a:bodyPr>
          <a:lstStyle/>
          <a:p>
            <a:r>
              <a:rPr lang="en-US" sz="2000"/>
              <a:t>Derived variable created- rooms per person</a:t>
            </a:r>
          </a:p>
          <a:p>
            <a:pPr lvl="1"/>
            <a:r>
              <a:rPr lang="en-US" sz="2000"/>
              <a:t>Rooms/person</a:t>
            </a:r>
            <a:endParaRPr lang="en-US" sz="2000">
              <a:ea typeface="Calibri"/>
              <a:cs typeface="Calibri"/>
            </a:endParaRPr>
          </a:p>
          <a:p>
            <a:r>
              <a:rPr lang="en-US" sz="2000"/>
              <a:t>Methodology: standard scaler, linear regression</a:t>
            </a:r>
            <a:endParaRPr lang="en-US" sz="2000">
              <a:ea typeface="Calibri"/>
              <a:cs typeface="Calibri"/>
            </a:endParaRPr>
          </a:p>
          <a:p>
            <a:r>
              <a:rPr lang="en-US" sz="2000"/>
              <a:t>Served as an important predictor</a:t>
            </a:r>
            <a:endParaRPr lang="en-US" sz="2000">
              <a:ea typeface="Calibri"/>
              <a:cs typeface="Calibri"/>
            </a:endParaRPr>
          </a:p>
          <a:p>
            <a:r>
              <a:rPr lang="en-US" sz="2000"/>
              <a:t>Positive predictor values</a:t>
            </a:r>
            <a:endParaRPr lang="en-US" sz="2000">
              <a:ea typeface="Calibri"/>
              <a:cs typeface="Calibri"/>
            </a:endParaRPr>
          </a:p>
          <a:p>
            <a:r>
              <a:rPr lang="en-US" sz="2000"/>
              <a:t>Counterintuitive?</a:t>
            </a:r>
            <a:endParaRPr lang="en-US" sz="2000">
              <a:ea typeface="Calibri"/>
              <a:cs typeface="Calibri"/>
            </a:endParaRPr>
          </a:p>
        </p:txBody>
      </p:sp>
      <p:pic>
        <p:nvPicPr>
          <p:cNvPr id="11" name="Picture 10">
            <a:extLst>
              <a:ext uri="{FF2B5EF4-FFF2-40B4-BE49-F238E27FC236}">
                <a16:creationId xmlns:a16="http://schemas.microsoft.com/office/drawing/2014/main" id="{C6A8769B-FE56-B031-75AF-79E3A8C84D37}"/>
              </a:ext>
            </a:extLst>
          </p:cNvPr>
          <p:cNvPicPr>
            <a:picLocks noChangeAspect="1"/>
          </p:cNvPicPr>
          <p:nvPr/>
        </p:nvPicPr>
        <p:blipFill>
          <a:blip r:embed="rId2"/>
          <a:stretch>
            <a:fillRect/>
          </a:stretch>
        </p:blipFill>
        <p:spPr>
          <a:xfrm>
            <a:off x="5567936" y="807593"/>
            <a:ext cx="5695183" cy="5239568"/>
          </a:xfrm>
          <a:prstGeom prst="rect">
            <a:avLst/>
          </a:prstGeom>
          <a:effectLst/>
        </p:spPr>
      </p:pic>
    </p:spTree>
    <p:extLst>
      <p:ext uri="{BB962C8B-B14F-4D97-AF65-F5344CB8AC3E}">
        <p14:creationId xmlns:p14="http://schemas.microsoft.com/office/powerpoint/2010/main" val="834368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6384-CFD0-92D6-A2AC-B5DD97E3A689}"/>
              </a:ext>
            </a:extLst>
          </p:cNvPr>
          <p:cNvSpPr>
            <a:spLocks noGrp="1"/>
          </p:cNvSpPr>
          <p:nvPr>
            <p:ph type="title"/>
          </p:nvPr>
        </p:nvSpPr>
        <p:spPr>
          <a:xfrm>
            <a:off x="4965430" y="629268"/>
            <a:ext cx="6586491" cy="1286160"/>
          </a:xfrm>
        </p:spPr>
        <p:txBody>
          <a:bodyPr anchor="b">
            <a:normAutofit fontScale="90000"/>
          </a:bodyPr>
          <a:lstStyle/>
          <a:p>
            <a:r>
              <a:rPr lang="en-US" sz="4100"/>
              <a:t>Inference- City vs. Suburban/Rural</a:t>
            </a:r>
          </a:p>
        </p:txBody>
      </p:sp>
      <p:sp>
        <p:nvSpPr>
          <p:cNvPr id="21" name="Content Placeholder 2">
            <a:extLst>
              <a:ext uri="{FF2B5EF4-FFF2-40B4-BE49-F238E27FC236}">
                <a16:creationId xmlns:a16="http://schemas.microsoft.com/office/drawing/2014/main" id="{F68DF92B-2050-7FEF-7B70-46ADE4776F09}"/>
              </a:ext>
            </a:extLst>
          </p:cNvPr>
          <p:cNvSpPr>
            <a:spLocks noGrp="1"/>
          </p:cNvSpPr>
          <p:nvPr>
            <p:ph idx="1"/>
          </p:nvPr>
        </p:nvSpPr>
        <p:spPr>
          <a:xfrm>
            <a:off x="4965431" y="2438400"/>
            <a:ext cx="6586489" cy="3785419"/>
          </a:xfrm>
        </p:spPr>
        <p:txBody>
          <a:bodyPr>
            <a:normAutofit/>
          </a:bodyPr>
          <a:lstStyle/>
          <a:p>
            <a:r>
              <a:rPr lang="en-GB" sz="2000"/>
              <a:t>If we partition the dataset between urban and rural locations, do our relationships hold true? Is this a potential confounding variable, or is its influence already captured by the existing variables?</a:t>
            </a:r>
          </a:p>
          <a:p>
            <a:r>
              <a:rPr lang="en-GB" sz="2000"/>
              <a:t>Methodology: Reverse Geocode API call UDF</a:t>
            </a:r>
          </a:p>
        </p:txBody>
      </p:sp>
      <p:pic>
        <p:nvPicPr>
          <p:cNvPr id="22" name="Picture 4" descr="Houses in a village">
            <a:extLst>
              <a:ext uri="{FF2B5EF4-FFF2-40B4-BE49-F238E27FC236}">
                <a16:creationId xmlns:a16="http://schemas.microsoft.com/office/drawing/2014/main" id="{2660165F-434D-B6BA-7219-CFBABCB3AE1F}"/>
              </a:ext>
            </a:extLst>
          </p:cNvPr>
          <p:cNvPicPr>
            <a:picLocks noChangeAspect="1"/>
          </p:cNvPicPr>
          <p:nvPr/>
        </p:nvPicPr>
        <p:blipFill rotWithShape="1">
          <a:blip r:embed="rId2"/>
          <a:srcRect l="18003" r="31338" b="6"/>
          <a:stretch/>
        </p:blipFill>
        <p:spPr>
          <a:xfrm>
            <a:off x="20" y="10"/>
            <a:ext cx="4635571" cy="6857990"/>
          </a:xfrm>
          <a:prstGeom prst="rect">
            <a:avLst/>
          </a:prstGeom>
          <a:effectLst/>
        </p:spPr>
      </p:pic>
    </p:spTree>
    <p:extLst>
      <p:ext uri="{BB962C8B-B14F-4D97-AF65-F5344CB8AC3E}">
        <p14:creationId xmlns:p14="http://schemas.microsoft.com/office/powerpoint/2010/main" val="3778510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6384-CFD0-92D6-A2AC-B5DD97E3A689}"/>
              </a:ext>
            </a:extLst>
          </p:cNvPr>
          <p:cNvSpPr>
            <a:spLocks noGrp="1"/>
          </p:cNvSpPr>
          <p:nvPr>
            <p:ph type="title"/>
          </p:nvPr>
        </p:nvSpPr>
        <p:spPr>
          <a:xfrm>
            <a:off x="1028699" y="1967266"/>
            <a:ext cx="3318217" cy="2547257"/>
          </a:xfrm>
          <a:noFill/>
        </p:spPr>
        <p:txBody>
          <a:bodyPr vert="horz" lIns="91440" tIns="45720" rIns="91440" bIns="45720" rtlCol="0" anchor="ctr">
            <a:normAutofit/>
          </a:bodyPr>
          <a:lstStyle/>
          <a:p>
            <a:pPr algn="ctr"/>
            <a:r>
              <a:rPr lang="en-US" sz="2800" kern="1200" dirty="0">
                <a:solidFill>
                  <a:srgbClr val="FFFFFF"/>
                </a:solidFill>
                <a:latin typeface="+mj-lt"/>
                <a:ea typeface="+mj-ea"/>
                <a:cs typeface="+mj-cs"/>
              </a:rPr>
              <a:t>Inference- City vs. Suburban/Rural- Median Age</a:t>
            </a:r>
          </a:p>
        </p:txBody>
      </p:sp>
      <p:pic>
        <p:nvPicPr>
          <p:cNvPr id="5" name="Content Placeholder 4" descr="Chart, box and whisker chart&#10;&#10;Description automatically generated">
            <a:extLst>
              <a:ext uri="{FF2B5EF4-FFF2-40B4-BE49-F238E27FC236}">
                <a16:creationId xmlns:a16="http://schemas.microsoft.com/office/drawing/2014/main" id="{1E9F9DF6-5BFE-23A6-B19F-DCC0CB77C3AD}"/>
              </a:ext>
            </a:extLst>
          </p:cNvPr>
          <p:cNvPicPr>
            <a:picLocks noGrp="1" noChangeAspect="1"/>
          </p:cNvPicPr>
          <p:nvPr>
            <p:ph idx="1"/>
          </p:nvPr>
        </p:nvPicPr>
        <p:blipFill>
          <a:blip r:embed="rId2"/>
          <a:stretch>
            <a:fillRect/>
          </a:stretch>
        </p:blipFill>
        <p:spPr>
          <a:xfrm>
            <a:off x="4777316" y="673177"/>
            <a:ext cx="6780700" cy="5509317"/>
          </a:xfrm>
          <a:prstGeom prst="rect">
            <a:avLst/>
          </a:prstGeom>
        </p:spPr>
      </p:pic>
    </p:spTree>
    <p:extLst>
      <p:ext uri="{BB962C8B-B14F-4D97-AF65-F5344CB8AC3E}">
        <p14:creationId xmlns:p14="http://schemas.microsoft.com/office/powerpoint/2010/main" val="2766710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6384-CFD0-92D6-A2AC-B5DD97E3A689}"/>
              </a:ext>
            </a:extLst>
          </p:cNvPr>
          <p:cNvSpPr>
            <a:spLocks noGrp="1"/>
          </p:cNvSpPr>
          <p:nvPr>
            <p:ph type="title"/>
          </p:nvPr>
        </p:nvSpPr>
        <p:spPr>
          <a:xfrm>
            <a:off x="1028699" y="1967266"/>
            <a:ext cx="3501097" cy="2547257"/>
          </a:xfrm>
          <a:noFill/>
        </p:spPr>
        <p:txBody>
          <a:bodyPr vert="horz" lIns="91440" tIns="45720" rIns="91440" bIns="45720" rtlCol="0" anchor="ctr">
            <a:normAutofit/>
          </a:bodyPr>
          <a:lstStyle/>
          <a:p>
            <a:pPr algn="ctr"/>
            <a:r>
              <a:rPr lang="en-US" sz="2800" kern="1200" dirty="0">
                <a:solidFill>
                  <a:srgbClr val="FFFFFF"/>
                </a:solidFill>
                <a:latin typeface="+mj-lt"/>
                <a:ea typeface="+mj-ea"/>
                <a:cs typeface="+mj-cs"/>
              </a:rPr>
              <a:t>Inference- City vs. Suburban/Rural- # bedrooms</a:t>
            </a:r>
          </a:p>
        </p:txBody>
      </p:sp>
      <p:pic>
        <p:nvPicPr>
          <p:cNvPr id="5" name="Content Placeholder 4" descr="Chart&#10;&#10;Description automatically generated">
            <a:extLst>
              <a:ext uri="{FF2B5EF4-FFF2-40B4-BE49-F238E27FC236}">
                <a16:creationId xmlns:a16="http://schemas.microsoft.com/office/drawing/2014/main" id="{B720C47A-34DF-5242-37B6-6411567267CC}"/>
              </a:ext>
            </a:extLst>
          </p:cNvPr>
          <p:cNvPicPr>
            <a:picLocks noGrp="1" noChangeAspect="1"/>
          </p:cNvPicPr>
          <p:nvPr>
            <p:ph idx="1"/>
          </p:nvPr>
        </p:nvPicPr>
        <p:blipFill>
          <a:blip r:embed="rId2"/>
          <a:stretch>
            <a:fillRect/>
          </a:stretch>
        </p:blipFill>
        <p:spPr>
          <a:xfrm>
            <a:off x="4843045" y="643466"/>
            <a:ext cx="6649242" cy="5568739"/>
          </a:xfrm>
          <a:prstGeom prst="rect">
            <a:avLst/>
          </a:prstGeom>
        </p:spPr>
      </p:pic>
    </p:spTree>
    <p:extLst>
      <p:ext uri="{BB962C8B-B14F-4D97-AF65-F5344CB8AC3E}">
        <p14:creationId xmlns:p14="http://schemas.microsoft.com/office/powerpoint/2010/main" val="2142084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6A138-B819-B149-A091-32DF04C393B5}"/>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The Data</a:t>
            </a:r>
          </a:p>
        </p:txBody>
      </p:sp>
      <p:sp>
        <p:nvSpPr>
          <p:cNvPr id="3" name="Content Placeholder 2">
            <a:extLst>
              <a:ext uri="{FF2B5EF4-FFF2-40B4-BE49-F238E27FC236}">
                <a16:creationId xmlns:a16="http://schemas.microsoft.com/office/drawing/2014/main" id="{DBECB6AE-D4B5-FD46-88D4-E4EE4E78F448}"/>
              </a:ext>
            </a:extLst>
          </p:cNvPr>
          <p:cNvSpPr>
            <a:spLocks noGrp="1"/>
          </p:cNvSpPr>
          <p:nvPr>
            <p:ph idx="1"/>
          </p:nvPr>
        </p:nvSpPr>
        <p:spPr>
          <a:xfrm>
            <a:off x="5016026" y="1187734"/>
            <a:ext cx="6040039" cy="4686903"/>
          </a:xfrm>
        </p:spPr>
        <p:txBody>
          <a:bodyPr anchor="ctr">
            <a:normAutofit fontScale="92500" lnSpcReduction="20000"/>
          </a:bodyPr>
          <a:lstStyle/>
          <a:p>
            <a:r>
              <a:rPr lang="en-IN" dirty="0">
                <a:solidFill>
                  <a:schemeClr val="tx1"/>
                </a:solidFill>
              </a:rPr>
              <a:t>The dataset is scraped from Skytrax (</a:t>
            </a:r>
            <a:r>
              <a:rPr lang="en-IN" dirty="0">
                <a:solidFill>
                  <a:schemeClr val="tx1"/>
                </a:solidFill>
                <a:hlinkClick r:id="rId2"/>
              </a:rPr>
              <a:t>https://www.airlinequality.com</a:t>
            </a:r>
            <a:r>
              <a:rPr lang="en-IN" dirty="0">
                <a:solidFill>
                  <a:schemeClr val="tx1"/>
                </a:solidFill>
              </a:rPr>
              <a:t>), an international air transport rating organization based in the UK, whose mission is to improve the customer experience for airlines and airports across the world.</a:t>
            </a:r>
          </a:p>
          <a:p>
            <a:r>
              <a:rPr lang="en-IN" dirty="0">
                <a:solidFill>
                  <a:schemeClr val="tx1"/>
                </a:solidFill>
              </a:rPr>
              <a:t>Data includes airline reviews from 2006 to 2019 for popular airlines around the world.</a:t>
            </a:r>
          </a:p>
          <a:p>
            <a:pPr fontAlgn="base"/>
            <a:r>
              <a:rPr lang="en-IN" dirty="0">
                <a:solidFill>
                  <a:schemeClr val="tx1"/>
                </a:solidFill>
              </a:rPr>
              <a:t>Total Columns:20 Total Rows: 41396</a:t>
            </a:r>
          </a:p>
          <a:p>
            <a:pPr fontAlgn="base"/>
            <a:r>
              <a:rPr lang="en-IN" dirty="0">
                <a:solidFill>
                  <a:schemeClr val="tx1"/>
                </a:solidFill>
              </a:rPr>
              <a:t>Categorical Features: airline, </a:t>
            </a:r>
            <a:r>
              <a:rPr lang="en-IN" dirty="0" err="1">
                <a:solidFill>
                  <a:schemeClr val="tx1"/>
                </a:solidFill>
              </a:rPr>
              <a:t>traveller_type</a:t>
            </a:r>
            <a:r>
              <a:rPr lang="en-IN" dirty="0">
                <a:solidFill>
                  <a:schemeClr val="tx1"/>
                </a:solidFill>
              </a:rPr>
              <a:t>, cabin, </a:t>
            </a:r>
            <a:r>
              <a:rPr lang="en-IN" dirty="0" err="1">
                <a:solidFill>
                  <a:schemeClr val="tx1"/>
                </a:solidFill>
              </a:rPr>
              <a:t>date_flown</a:t>
            </a:r>
            <a:r>
              <a:rPr lang="en-IN" dirty="0">
                <a:solidFill>
                  <a:schemeClr val="tx1"/>
                </a:solidFill>
              </a:rPr>
              <a:t>.</a:t>
            </a:r>
          </a:p>
          <a:p>
            <a:pPr fontAlgn="base"/>
            <a:r>
              <a:rPr lang="en-IN" dirty="0">
                <a:solidFill>
                  <a:schemeClr val="tx1"/>
                </a:solidFill>
              </a:rPr>
              <a:t>Numerical Features: overall, </a:t>
            </a:r>
            <a:r>
              <a:rPr lang="en-IN" dirty="0" err="1">
                <a:solidFill>
                  <a:schemeClr val="tx1"/>
                </a:solidFill>
              </a:rPr>
              <a:t>seat_comfort</a:t>
            </a:r>
            <a:r>
              <a:rPr lang="en-IN" dirty="0">
                <a:solidFill>
                  <a:schemeClr val="tx1"/>
                </a:solidFill>
              </a:rPr>
              <a:t>, </a:t>
            </a:r>
            <a:r>
              <a:rPr lang="en-IN" dirty="0" err="1">
                <a:solidFill>
                  <a:schemeClr val="tx1"/>
                </a:solidFill>
              </a:rPr>
              <a:t>cabin_service</a:t>
            </a:r>
            <a:r>
              <a:rPr lang="en-IN" dirty="0">
                <a:solidFill>
                  <a:schemeClr val="tx1"/>
                </a:solidFill>
              </a:rPr>
              <a:t>, </a:t>
            </a:r>
            <a:r>
              <a:rPr lang="en-IN" dirty="0" err="1">
                <a:solidFill>
                  <a:schemeClr val="tx1"/>
                </a:solidFill>
              </a:rPr>
              <a:t>food_bev</a:t>
            </a:r>
            <a:r>
              <a:rPr lang="en-IN" dirty="0">
                <a:solidFill>
                  <a:schemeClr val="tx1"/>
                </a:solidFill>
              </a:rPr>
              <a:t>, entertainment, </a:t>
            </a:r>
            <a:r>
              <a:rPr lang="en-IN" dirty="0" err="1">
                <a:solidFill>
                  <a:schemeClr val="tx1"/>
                </a:solidFill>
              </a:rPr>
              <a:t>ground_service</a:t>
            </a:r>
            <a:r>
              <a:rPr lang="en-IN" dirty="0">
                <a:solidFill>
                  <a:schemeClr val="tx1"/>
                </a:solidFill>
              </a:rPr>
              <a:t>, </a:t>
            </a:r>
            <a:r>
              <a:rPr lang="en-IN" dirty="0" err="1">
                <a:solidFill>
                  <a:schemeClr val="tx1"/>
                </a:solidFill>
              </a:rPr>
              <a:t>value_for_money</a:t>
            </a:r>
            <a:r>
              <a:rPr lang="en-IN" dirty="0">
                <a:solidFill>
                  <a:schemeClr val="tx1"/>
                </a:solidFill>
              </a:rPr>
              <a:t>.</a:t>
            </a:r>
          </a:p>
          <a:p>
            <a:pPr fontAlgn="base"/>
            <a:r>
              <a:rPr lang="en-IN" dirty="0">
                <a:solidFill>
                  <a:schemeClr val="tx1"/>
                </a:solidFill>
              </a:rPr>
              <a:t>Target Feature: recommended.</a:t>
            </a:r>
          </a:p>
          <a:p>
            <a:endParaRPr lang="en-US" dirty="0">
              <a:solidFill>
                <a:schemeClr val="tx1"/>
              </a:solidFill>
            </a:endParaRPr>
          </a:p>
        </p:txBody>
      </p:sp>
    </p:spTree>
    <p:extLst>
      <p:ext uri="{BB962C8B-B14F-4D97-AF65-F5344CB8AC3E}">
        <p14:creationId xmlns:p14="http://schemas.microsoft.com/office/powerpoint/2010/main" val="3170534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6384-CFD0-92D6-A2AC-B5DD97E3A689}"/>
              </a:ext>
            </a:extLst>
          </p:cNvPr>
          <p:cNvSpPr>
            <a:spLocks noGrp="1"/>
          </p:cNvSpPr>
          <p:nvPr>
            <p:ph type="title"/>
          </p:nvPr>
        </p:nvSpPr>
        <p:spPr>
          <a:xfrm>
            <a:off x="1028700" y="1953198"/>
            <a:ext cx="3360420" cy="2547257"/>
          </a:xfrm>
          <a:noFill/>
        </p:spPr>
        <p:txBody>
          <a:bodyPr vert="horz" lIns="91440" tIns="45720" rIns="91440" bIns="45720" rtlCol="0" anchor="ctr">
            <a:normAutofit/>
          </a:bodyPr>
          <a:lstStyle/>
          <a:p>
            <a:pPr algn="ctr"/>
            <a:r>
              <a:rPr lang="en-US" sz="2800" kern="1200" dirty="0">
                <a:solidFill>
                  <a:srgbClr val="FFFFFF"/>
                </a:solidFill>
                <a:latin typeface="+mj-lt"/>
                <a:ea typeface="+mj-ea"/>
                <a:cs typeface="+mj-cs"/>
              </a:rPr>
              <a:t>Inference- City vs. Suburban/Rural- Median Home Value</a:t>
            </a:r>
          </a:p>
        </p:txBody>
      </p:sp>
      <p:pic>
        <p:nvPicPr>
          <p:cNvPr id="7" name="Content Placeholder 6" descr="Chart&#10;&#10;Description automatically generated with low confidence">
            <a:extLst>
              <a:ext uri="{FF2B5EF4-FFF2-40B4-BE49-F238E27FC236}">
                <a16:creationId xmlns:a16="http://schemas.microsoft.com/office/drawing/2014/main" id="{A9169E89-E54D-521F-49D6-85603157E3BA}"/>
              </a:ext>
            </a:extLst>
          </p:cNvPr>
          <p:cNvPicPr>
            <a:picLocks noGrp="1" noChangeAspect="1"/>
          </p:cNvPicPr>
          <p:nvPr>
            <p:ph idx="1"/>
          </p:nvPr>
        </p:nvPicPr>
        <p:blipFill>
          <a:blip r:embed="rId2"/>
          <a:stretch>
            <a:fillRect/>
          </a:stretch>
        </p:blipFill>
        <p:spPr>
          <a:xfrm>
            <a:off x="4882274" y="643466"/>
            <a:ext cx="6570783" cy="5568739"/>
          </a:xfrm>
          <a:prstGeom prst="rect">
            <a:avLst/>
          </a:prstGeom>
        </p:spPr>
      </p:pic>
    </p:spTree>
    <p:extLst>
      <p:ext uri="{BB962C8B-B14F-4D97-AF65-F5344CB8AC3E}">
        <p14:creationId xmlns:p14="http://schemas.microsoft.com/office/powerpoint/2010/main" val="3232888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26A47FF9-FD5C-27B7-E13F-184E07902389}"/>
              </a:ext>
            </a:extLst>
          </p:cNvPr>
          <p:cNvPicPr>
            <a:picLocks noGrp="1" noChangeAspect="1"/>
          </p:cNvPicPr>
          <p:nvPr>
            <p:ph idx="1"/>
          </p:nvPr>
        </p:nvPicPr>
        <p:blipFill>
          <a:blip r:embed="rId2"/>
          <a:stretch>
            <a:fillRect/>
          </a:stretch>
        </p:blipFill>
        <p:spPr>
          <a:xfrm>
            <a:off x="7140575" y="641350"/>
            <a:ext cx="3348038" cy="2900363"/>
          </a:xfrm>
        </p:spPr>
      </p:pic>
      <p:sp>
        <p:nvSpPr>
          <p:cNvPr id="6" name="TextBox 5">
            <a:extLst>
              <a:ext uri="{FF2B5EF4-FFF2-40B4-BE49-F238E27FC236}">
                <a16:creationId xmlns:a16="http://schemas.microsoft.com/office/drawing/2014/main" id="{C78488D7-B2B5-AB79-8B25-A03ABDEF7589}"/>
              </a:ext>
            </a:extLst>
          </p:cNvPr>
          <p:cNvSpPr txBox="1"/>
          <p:nvPr/>
        </p:nvSpPr>
        <p:spPr>
          <a:xfrm>
            <a:off x="7140575" y="3021013"/>
            <a:ext cx="3348038" cy="520700"/>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Urban</a:t>
            </a:r>
          </a:p>
        </p:txBody>
      </p:sp>
      <p:pic>
        <p:nvPicPr>
          <p:cNvPr id="8" name="Picture 7" descr="Table&#10;&#10;Description automatically generated">
            <a:extLst>
              <a:ext uri="{FF2B5EF4-FFF2-40B4-BE49-F238E27FC236}">
                <a16:creationId xmlns:a16="http://schemas.microsoft.com/office/drawing/2014/main" id="{6865B97D-1EB1-7E7E-5B78-ED5A726D2DA2}"/>
              </a:ext>
            </a:extLst>
          </p:cNvPr>
          <p:cNvPicPr>
            <a:picLocks noChangeAspect="1"/>
          </p:cNvPicPr>
          <p:nvPr/>
        </p:nvPicPr>
        <p:blipFill>
          <a:blip r:embed="rId3"/>
          <a:stretch>
            <a:fillRect/>
          </a:stretch>
        </p:blipFill>
        <p:spPr>
          <a:xfrm>
            <a:off x="7140575" y="3609975"/>
            <a:ext cx="3348038" cy="2605088"/>
          </a:xfrm>
          <a:prstGeom prst="rect">
            <a:avLst/>
          </a:prstGeom>
        </p:spPr>
      </p:pic>
      <p:sp>
        <p:nvSpPr>
          <p:cNvPr id="9" name="TextBox 8">
            <a:extLst>
              <a:ext uri="{FF2B5EF4-FFF2-40B4-BE49-F238E27FC236}">
                <a16:creationId xmlns:a16="http://schemas.microsoft.com/office/drawing/2014/main" id="{774830F7-5428-CA73-4D09-9F00A1A766E1}"/>
              </a:ext>
            </a:extLst>
          </p:cNvPr>
          <p:cNvSpPr txBox="1"/>
          <p:nvPr/>
        </p:nvSpPr>
        <p:spPr>
          <a:xfrm>
            <a:off x="7140575" y="5694363"/>
            <a:ext cx="3348038" cy="520700"/>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Suburban / Rural</a:t>
            </a:r>
          </a:p>
        </p:txBody>
      </p:sp>
      <p:sp>
        <p:nvSpPr>
          <p:cNvPr id="2" name="Title 1">
            <a:extLst>
              <a:ext uri="{FF2B5EF4-FFF2-40B4-BE49-F238E27FC236}">
                <a16:creationId xmlns:a16="http://schemas.microsoft.com/office/drawing/2014/main" id="{86DF6384-CFD0-92D6-A2AC-B5DD97E3A689}"/>
              </a:ext>
            </a:extLst>
          </p:cNvPr>
          <p:cNvSpPr>
            <a:spLocks noGrp="1"/>
          </p:cNvSpPr>
          <p:nvPr>
            <p:ph type="title"/>
          </p:nvPr>
        </p:nvSpPr>
        <p:spPr>
          <a:xfrm>
            <a:off x="483782" y="1950856"/>
            <a:ext cx="4116353" cy="2956289"/>
          </a:xfrm>
        </p:spPr>
        <p:txBody>
          <a:bodyPr vert="horz" lIns="91440" tIns="45720" rIns="91440" bIns="45720" rtlCol="0" anchor="ctr">
            <a:normAutofit/>
          </a:bodyPr>
          <a:lstStyle/>
          <a:p>
            <a:r>
              <a:rPr lang="en-US" sz="3400" kern="1200" dirty="0">
                <a:solidFill>
                  <a:srgbClr val="FFFFFF"/>
                </a:solidFill>
                <a:latin typeface="+mj-lt"/>
                <a:ea typeface="+mj-ea"/>
                <a:cs typeface="+mj-cs"/>
              </a:rPr>
              <a:t>Inference- City vs. Suburban/Rural- Predictor Importance</a:t>
            </a:r>
          </a:p>
        </p:txBody>
      </p:sp>
    </p:spTree>
    <p:extLst>
      <p:ext uri="{BB962C8B-B14F-4D97-AF65-F5344CB8AC3E}">
        <p14:creationId xmlns:p14="http://schemas.microsoft.com/office/powerpoint/2010/main" val="1718492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79C574-213E-E5BD-13AA-E8643AAB8D92}"/>
              </a:ext>
            </a:extLst>
          </p:cNvPr>
          <p:cNvSpPr>
            <a:spLocks noGrp="1"/>
          </p:cNvSpPr>
          <p:nvPr>
            <p:ph type="title"/>
          </p:nvPr>
        </p:nvSpPr>
        <p:spPr>
          <a:xfrm>
            <a:off x="2021633" y="4380912"/>
            <a:ext cx="8148734" cy="1069270"/>
          </a:xfrm>
          <a:solidFill>
            <a:srgbClr val="FFFFFF"/>
          </a:solidFill>
          <a:ln w="31750" cap="sq">
            <a:solidFill>
              <a:srgbClr val="5E5E52"/>
            </a:solidFill>
            <a:miter lim="800000"/>
          </a:ln>
        </p:spPr>
        <p:txBody>
          <a:bodyPr vert="horz" lIns="91440" tIns="45720" rIns="91440" bIns="45720" rtlCol="0">
            <a:normAutofit fontScale="90000"/>
          </a:bodyPr>
          <a:lstStyle/>
          <a:p>
            <a:pPr algn="ctr"/>
            <a:r>
              <a:rPr lang="en-US" sz="3300">
                <a:solidFill>
                  <a:srgbClr val="262626"/>
                </a:solidFill>
                <a:cs typeface="Calibri Light"/>
              </a:rPr>
              <a:t>Prediction - Price of an unseen house</a:t>
            </a:r>
            <a:br>
              <a:rPr lang="en-US" sz="3300">
                <a:solidFill>
                  <a:srgbClr val="262626"/>
                </a:solidFill>
                <a:cs typeface="Calibri Light"/>
              </a:rPr>
            </a:br>
            <a:endParaRPr lang="en-US" sz="3300">
              <a:solidFill>
                <a:srgbClr val="262626"/>
              </a:solidFill>
              <a:cs typeface="Calibri Light"/>
            </a:endParaRPr>
          </a:p>
        </p:txBody>
      </p:sp>
      <p:pic>
        <p:nvPicPr>
          <p:cNvPr id="5" name="Picture 5" descr="Text&#10;&#10;Description automatically generated">
            <a:extLst>
              <a:ext uri="{FF2B5EF4-FFF2-40B4-BE49-F238E27FC236}">
                <a16:creationId xmlns:a16="http://schemas.microsoft.com/office/drawing/2014/main" id="{E6055775-04D0-DD00-9086-FA2FE49D5F2D}"/>
              </a:ext>
            </a:extLst>
          </p:cNvPr>
          <p:cNvPicPr>
            <a:picLocks noChangeAspect="1"/>
          </p:cNvPicPr>
          <p:nvPr/>
        </p:nvPicPr>
        <p:blipFill>
          <a:blip r:embed="rId3"/>
          <a:stretch>
            <a:fillRect/>
          </a:stretch>
        </p:blipFill>
        <p:spPr>
          <a:xfrm>
            <a:off x="971267" y="1270860"/>
            <a:ext cx="10249464" cy="2357376"/>
          </a:xfrm>
          <a:prstGeom prst="rect">
            <a:avLst/>
          </a:prstGeom>
        </p:spPr>
      </p:pic>
      <p:sp>
        <p:nvSpPr>
          <p:cNvPr id="3" name="Content Placeholder 2">
            <a:extLst>
              <a:ext uri="{FF2B5EF4-FFF2-40B4-BE49-F238E27FC236}">
                <a16:creationId xmlns:a16="http://schemas.microsoft.com/office/drawing/2014/main" id="{F68DF92B-2050-7FEF-7B70-46ADE4776F09}"/>
              </a:ext>
            </a:extLst>
          </p:cNvPr>
          <p:cNvSpPr>
            <a:spLocks noGrp="1"/>
          </p:cNvSpPr>
          <p:nvPr>
            <p:ph idx="1"/>
          </p:nvPr>
        </p:nvSpPr>
        <p:spPr>
          <a:xfrm>
            <a:off x="2231136" y="5542925"/>
            <a:ext cx="7729728" cy="768975"/>
          </a:xfrm>
        </p:spPr>
        <p:txBody>
          <a:bodyPr vert="horz" lIns="91440" tIns="45720" rIns="91440" bIns="45720" rtlCol="0">
            <a:normAutofit/>
          </a:bodyPr>
          <a:lstStyle/>
          <a:p>
            <a:pPr marL="0" indent="0" algn="ctr">
              <a:buNone/>
            </a:pPr>
            <a:endParaRPr lang="en-IN" sz="1800">
              <a:solidFill>
                <a:schemeClr val="bg1"/>
              </a:solidFill>
              <a:ea typeface="Calibri"/>
              <a:cs typeface="Calibri"/>
            </a:endParaRPr>
          </a:p>
          <a:p>
            <a:pPr marL="0" indent="0" algn="ctr">
              <a:buNone/>
            </a:pPr>
            <a:endParaRPr lang="en-IN" sz="1800">
              <a:solidFill>
                <a:schemeClr val="bg1"/>
              </a:solidFill>
              <a:cs typeface="Calibri"/>
            </a:endParaRPr>
          </a:p>
          <a:p>
            <a:pPr algn="ctr"/>
            <a:endParaRPr lang="en-US" sz="1800">
              <a:solidFill>
                <a:schemeClr val="bg1"/>
              </a:solidFill>
              <a:ea typeface="Calibri"/>
              <a:cs typeface="Calibri"/>
            </a:endParaRPr>
          </a:p>
        </p:txBody>
      </p:sp>
    </p:spTree>
    <p:extLst>
      <p:ext uri="{BB962C8B-B14F-4D97-AF65-F5344CB8AC3E}">
        <p14:creationId xmlns:p14="http://schemas.microsoft.com/office/powerpoint/2010/main" val="2477603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79C574-213E-E5BD-13AA-E8643AAB8D92}"/>
              </a:ext>
            </a:extLst>
          </p:cNvPr>
          <p:cNvSpPr>
            <a:spLocks noGrp="1"/>
          </p:cNvSpPr>
          <p:nvPr>
            <p:ph type="title"/>
          </p:nvPr>
        </p:nvSpPr>
        <p:spPr>
          <a:xfrm>
            <a:off x="1828800" y="4062714"/>
            <a:ext cx="8341567" cy="1387468"/>
          </a:xfrm>
          <a:solidFill>
            <a:srgbClr val="FFFFFF"/>
          </a:solidFill>
          <a:ln w="31750" cap="sq">
            <a:solidFill>
              <a:srgbClr val="5E5E52"/>
            </a:solidFill>
            <a:miter lim="800000"/>
          </a:ln>
        </p:spPr>
        <p:txBody>
          <a:bodyPr vert="horz" lIns="91440" tIns="45720" rIns="91440" bIns="45720" rtlCol="0">
            <a:normAutofit fontScale="90000"/>
          </a:bodyPr>
          <a:lstStyle/>
          <a:p>
            <a:pPr algn="ctr"/>
            <a:r>
              <a:rPr lang="en-US" sz="3300" dirty="0">
                <a:solidFill>
                  <a:srgbClr val="262626"/>
                </a:solidFill>
                <a:cs typeface="Calibri Light"/>
              </a:rPr>
              <a:t>Prediction – Long, Lat, Rooms &amp; Bedrooms</a:t>
            </a:r>
            <a:br>
              <a:rPr lang="en-US" sz="3300" dirty="0">
                <a:cs typeface="Calibri Light"/>
              </a:rPr>
            </a:br>
            <a:endParaRPr lang="en-US" sz="3300" dirty="0">
              <a:solidFill>
                <a:srgbClr val="262626"/>
              </a:solidFill>
              <a:cs typeface="Calibri Light"/>
            </a:endParaRPr>
          </a:p>
        </p:txBody>
      </p:sp>
      <p:sp>
        <p:nvSpPr>
          <p:cNvPr id="3" name="Content Placeholder 2">
            <a:extLst>
              <a:ext uri="{FF2B5EF4-FFF2-40B4-BE49-F238E27FC236}">
                <a16:creationId xmlns:a16="http://schemas.microsoft.com/office/drawing/2014/main" id="{F68DF92B-2050-7FEF-7B70-46ADE4776F09}"/>
              </a:ext>
            </a:extLst>
          </p:cNvPr>
          <p:cNvSpPr>
            <a:spLocks noGrp="1"/>
          </p:cNvSpPr>
          <p:nvPr>
            <p:ph idx="1"/>
          </p:nvPr>
        </p:nvSpPr>
        <p:spPr>
          <a:xfrm>
            <a:off x="2231136" y="5542925"/>
            <a:ext cx="7729728" cy="768975"/>
          </a:xfrm>
        </p:spPr>
        <p:txBody>
          <a:bodyPr vert="horz" lIns="91440" tIns="45720" rIns="91440" bIns="45720" rtlCol="0">
            <a:normAutofit/>
          </a:bodyPr>
          <a:lstStyle/>
          <a:p>
            <a:pPr marL="0" indent="0" algn="ctr">
              <a:buNone/>
            </a:pPr>
            <a:endParaRPr lang="en-IN" sz="1800">
              <a:solidFill>
                <a:schemeClr val="bg1"/>
              </a:solidFill>
              <a:ea typeface="Calibri"/>
              <a:cs typeface="Calibri"/>
            </a:endParaRPr>
          </a:p>
          <a:p>
            <a:pPr marL="0" indent="0" algn="ctr">
              <a:buNone/>
            </a:pPr>
            <a:endParaRPr lang="en-IN" sz="1800">
              <a:solidFill>
                <a:schemeClr val="bg1"/>
              </a:solidFill>
              <a:cs typeface="Calibri"/>
            </a:endParaRPr>
          </a:p>
          <a:p>
            <a:pPr algn="ctr"/>
            <a:endParaRPr lang="en-US" sz="1800">
              <a:solidFill>
                <a:schemeClr val="bg1"/>
              </a:solidFill>
              <a:ea typeface="Calibri"/>
              <a:cs typeface="Calibri"/>
            </a:endParaRPr>
          </a:p>
        </p:txBody>
      </p:sp>
      <p:pic>
        <p:nvPicPr>
          <p:cNvPr id="2" name="Picture 6" descr="Graphical user interface, text&#10;&#10;Description automatically generated">
            <a:extLst>
              <a:ext uri="{FF2B5EF4-FFF2-40B4-BE49-F238E27FC236}">
                <a16:creationId xmlns:a16="http://schemas.microsoft.com/office/drawing/2014/main" id="{AA79EE8C-006B-0703-C664-3CF6A8A2D5C1}"/>
              </a:ext>
            </a:extLst>
          </p:cNvPr>
          <p:cNvPicPr>
            <a:picLocks noChangeAspect="1"/>
          </p:cNvPicPr>
          <p:nvPr/>
        </p:nvPicPr>
        <p:blipFill>
          <a:blip r:embed="rId3"/>
          <a:stretch>
            <a:fillRect/>
          </a:stretch>
        </p:blipFill>
        <p:spPr>
          <a:xfrm>
            <a:off x="845457" y="831994"/>
            <a:ext cx="10512547" cy="2601853"/>
          </a:xfrm>
          <a:prstGeom prst="rect">
            <a:avLst/>
          </a:prstGeom>
        </p:spPr>
      </p:pic>
    </p:spTree>
    <p:extLst>
      <p:ext uri="{BB962C8B-B14F-4D97-AF65-F5344CB8AC3E}">
        <p14:creationId xmlns:p14="http://schemas.microsoft.com/office/powerpoint/2010/main" val="3933640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6384-CFD0-92D6-A2AC-B5DD97E3A689}"/>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Prediction- Median Age</a:t>
            </a:r>
          </a:p>
        </p:txBody>
      </p:sp>
      <p:sp>
        <p:nvSpPr>
          <p:cNvPr id="3" name="Content Placeholder 2">
            <a:extLst>
              <a:ext uri="{FF2B5EF4-FFF2-40B4-BE49-F238E27FC236}">
                <a16:creationId xmlns:a16="http://schemas.microsoft.com/office/drawing/2014/main" id="{F68DF92B-2050-7FEF-7B70-46ADE4776F09}"/>
              </a:ext>
            </a:extLst>
          </p:cNvPr>
          <p:cNvSpPr>
            <a:spLocks noGrp="1"/>
          </p:cNvSpPr>
          <p:nvPr>
            <p:ph idx="1"/>
          </p:nvPr>
        </p:nvSpPr>
        <p:spPr>
          <a:xfrm>
            <a:off x="643468" y="2638043"/>
            <a:ext cx="3363974" cy="3415623"/>
          </a:xfrm>
        </p:spPr>
        <p:txBody>
          <a:bodyPr vert="horz" lIns="91440" tIns="45720" rIns="91440" bIns="45720" rtlCol="0">
            <a:normAutofit/>
          </a:bodyPr>
          <a:lstStyle/>
          <a:p>
            <a:pPr marL="0" indent="0">
              <a:buNone/>
            </a:pPr>
            <a:endParaRPr lang="en-IN" sz="2000">
              <a:ea typeface="+mn-lt"/>
              <a:cs typeface="+mn-lt"/>
            </a:endParaRPr>
          </a:p>
          <a:p>
            <a:pPr marL="0" indent="0">
              <a:buNone/>
            </a:pPr>
            <a:r>
              <a:rPr lang="en-IN" sz="2000">
                <a:ea typeface="Calibri"/>
                <a:cs typeface="Calibri"/>
              </a:rPr>
              <a:t>- R-squared was 0.0122, which shows that median age is not a good predictor by itself.</a:t>
            </a:r>
            <a:endParaRPr lang="en-IN" sz="2000">
              <a:cs typeface="Calibri"/>
            </a:endParaRPr>
          </a:p>
          <a:p>
            <a:pPr marL="0" indent="0">
              <a:buNone/>
            </a:pPr>
            <a:endParaRPr lang="en-IN" sz="2000">
              <a:ea typeface="Calibri"/>
              <a:cs typeface="Calibri"/>
            </a:endParaRPr>
          </a:p>
          <a:p>
            <a:endParaRPr lang="en-US" sz="2000">
              <a:ea typeface="Calibri"/>
              <a:cs typeface="Calibri"/>
            </a:endParaRPr>
          </a:p>
        </p:txBody>
      </p:sp>
      <p:pic>
        <p:nvPicPr>
          <p:cNvPr id="4" name="Picture 4" descr="Text&#10;&#10;Description automatically generated">
            <a:extLst>
              <a:ext uri="{FF2B5EF4-FFF2-40B4-BE49-F238E27FC236}">
                <a16:creationId xmlns:a16="http://schemas.microsoft.com/office/drawing/2014/main" id="{EFC59FE5-8F8A-8C83-2D6E-EB259AC24F4C}"/>
              </a:ext>
            </a:extLst>
          </p:cNvPr>
          <p:cNvPicPr>
            <a:picLocks noChangeAspect="1"/>
          </p:cNvPicPr>
          <p:nvPr/>
        </p:nvPicPr>
        <p:blipFill>
          <a:blip r:embed="rId2"/>
          <a:stretch>
            <a:fillRect/>
          </a:stretch>
        </p:blipFill>
        <p:spPr>
          <a:xfrm>
            <a:off x="5297763" y="1864009"/>
            <a:ext cx="6250769" cy="2969114"/>
          </a:xfrm>
          <a:prstGeom prst="rect">
            <a:avLst/>
          </a:prstGeom>
        </p:spPr>
      </p:pic>
    </p:spTree>
    <p:extLst>
      <p:ext uri="{BB962C8B-B14F-4D97-AF65-F5344CB8AC3E}">
        <p14:creationId xmlns:p14="http://schemas.microsoft.com/office/powerpoint/2010/main" val="4275652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 and Overview</a:t>
            </a:r>
          </a:p>
        </p:txBody>
      </p:sp>
      <p:sp>
        <p:nvSpPr>
          <p:cNvPr id="3" name="Content Placeholder 2"/>
          <p:cNvSpPr>
            <a:spLocks noGrp="1"/>
          </p:cNvSpPr>
          <p:nvPr>
            <p:ph idx="1"/>
          </p:nvPr>
        </p:nvSpPr>
        <p:spPr/>
        <p:txBody>
          <a:bodyPr/>
          <a:lstStyle/>
          <a:p>
            <a:r>
              <a:rPr lang="en-US" dirty="0"/>
              <a:t>Two datasets to be considered for exploratory analysis.</a:t>
            </a:r>
          </a:p>
          <a:p>
            <a:endParaRPr lang="en-US" dirty="0"/>
          </a:p>
          <a:p>
            <a:r>
              <a:rPr lang="en-US" dirty="0"/>
              <a:t>Analysis focuses on comparison of the two datasets.</a:t>
            </a:r>
          </a:p>
          <a:p>
            <a:endParaRPr lang="en-US" dirty="0"/>
          </a:p>
          <a:p>
            <a:r>
              <a:rPr lang="en-US" dirty="0"/>
              <a:t>The main focus of the analysis will be around Cancellation analysis and revenue analysis.</a:t>
            </a:r>
          </a:p>
          <a:p>
            <a:endParaRPr lang="en-US" dirty="0"/>
          </a:p>
          <a:p>
            <a:endParaRPr lang="en-US" dirty="0"/>
          </a:p>
          <a:p>
            <a:endParaRPr lang="en-US" dirty="0"/>
          </a:p>
        </p:txBody>
      </p:sp>
      <p:sp>
        <p:nvSpPr>
          <p:cNvPr id="5" name="Rectangle 4">
            <a:extLst>
              <a:ext uri="{FF2B5EF4-FFF2-40B4-BE49-F238E27FC236}">
                <a16:creationId xmlns:a16="http://schemas.microsoft.com/office/drawing/2014/main" id="{4328F5A4-9222-274B-947B-45906906A858}"/>
              </a:ext>
            </a:extLst>
          </p:cNvPr>
          <p:cNvSpPr/>
          <p:nvPr/>
        </p:nvSpPr>
        <p:spPr>
          <a:xfrm>
            <a:off x="1141412" y="609600"/>
            <a:ext cx="8916987" cy="369332"/>
          </a:xfrm>
          <a:prstGeom prst="rect">
            <a:avLst/>
          </a:prstGeom>
        </p:spPr>
        <p:txBody>
          <a:bodyPr wrap="square">
            <a:spAutoFit/>
          </a:bodyPr>
          <a:lstStyle/>
          <a:p>
            <a:r>
              <a:rPr lang="en-GB" b="1" dirty="0"/>
              <a:t>Hotel </a:t>
            </a:r>
            <a:r>
              <a:rPr lang="en-GB" b="1" dirty="0" err="1"/>
              <a:t>Comparision</a:t>
            </a:r>
            <a:r>
              <a:rPr lang="en-GB" b="1" dirty="0"/>
              <a:t> Analysis</a:t>
            </a:r>
            <a:r>
              <a:rPr lang="en-IN" b="1" dirty="0"/>
              <a:t>| </a:t>
            </a:r>
            <a:r>
              <a:rPr lang="en-GB" b="1" dirty="0"/>
              <a:t>IST-687 Introduction to Data Science in </a:t>
            </a:r>
            <a:r>
              <a:rPr lang="en-GB" b="1" dirty="0" err="1"/>
              <a:t>Rstudio</a:t>
            </a:r>
            <a:endParaRPr lang="en-IN" b="1" dirty="0"/>
          </a:p>
        </p:txBody>
      </p:sp>
    </p:spTree>
    <p:extLst>
      <p:ext uri="{BB962C8B-B14F-4D97-AF65-F5344CB8AC3E}">
        <p14:creationId xmlns:p14="http://schemas.microsoft.com/office/powerpoint/2010/main" val="3156426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the dataset</a:t>
            </a:r>
          </a:p>
        </p:txBody>
      </p:sp>
      <p:sp>
        <p:nvSpPr>
          <p:cNvPr id="3" name="Content Placeholder 2"/>
          <p:cNvSpPr>
            <a:spLocks noGrp="1"/>
          </p:cNvSpPr>
          <p:nvPr>
            <p:ph idx="1"/>
          </p:nvPr>
        </p:nvSpPr>
        <p:spPr/>
        <p:txBody>
          <a:bodyPr/>
          <a:lstStyle/>
          <a:p>
            <a:r>
              <a:rPr lang="en-US" dirty="0"/>
              <a:t>Both data sets are identical but the data needs to be cleaned.</a:t>
            </a:r>
          </a:p>
          <a:p>
            <a:r>
              <a:rPr lang="en-US" dirty="0"/>
              <a:t>We check for NA values.</a:t>
            </a:r>
          </a:p>
          <a:p>
            <a:endParaRPr lang="en-US" dirty="0"/>
          </a:p>
          <a:p>
            <a:endParaRPr lang="en-US" dirty="0"/>
          </a:p>
          <a:p>
            <a:endParaRPr lang="en-US" dirty="0"/>
          </a:p>
          <a:p>
            <a:r>
              <a:rPr lang="en-US" dirty="0"/>
              <a:t>We check for outliers with the help of the </a:t>
            </a:r>
            <a:r>
              <a:rPr lang="en-US" dirty="0" err="1"/>
              <a:t>hmisc</a:t>
            </a:r>
            <a:r>
              <a:rPr lang="en-US" dirty="0"/>
              <a:t> package.</a:t>
            </a:r>
          </a:p>
          <a:p>
            <a:r>
              <a:rPr lang="en-US" dirty="0"/>
              <a:t>We check for Irregular data in the data columns </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60507" y="3666949"/>
            <a:ext cx="1854999" cy="1124299"/>
          </a:xfrm>
          <a:prstGeom prst="rect">
            <a:avLst/>
          </a:prstGeom>
        </p:spPr>
      </p:pic>
    </p:spTree>
    <p:extLst>
      <p:ext uri="{BB962C8B-B14F-4D97-AF65-F5344CB8AC3E}">
        <p14:creationId xmlns:p14="http://schemas.microsoft.com/office/powerpoint/2010/main" val="1248923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388012"/>
          </a:xfrm>
        </p:spPr>
        <p:txBody>
          <a:bodyPr/>
          <a:lstStyle/>
          <a:p>
            <a:r>
              <a:rPr lang="en-US" dirty="0"/>
              <a:t>Exploratory analysis</a:t>
            </a:r>
          </a:p>
        </p:txBody>
      </p:sp>
      <p:pic>
        <p:nvPicPr>
          <p:cNvPr id="4" name="Content Placeholder 3" descr="https://lh3.googleusercontent.com/17H5Oc7IZbwhyCAb2OWJRIu8bLxrwzZsQ-5ia05gQvhMQHhgAcjqBmm5q_4AjOaJGCjrIjDCF_cPA34eeK-kjCOSZjltzDWBO0-OsirtBrX-vZbacUq2tKv3FkGBAOefd21s8L5l"/>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6548" y="1690688"/>
            <a:ext cx="3908829" cy="4351338"/>
          </a:xfrm>
          <a:prstGeom prst="rect">
            <a:avLst/>
          </a:prstGeom>
          <a:noFill/>
          <a:ln>
            <a:noFill/>
          </a:ln>
        </p:spPr>
      </p:pic>
      <p:pic>
        <p:nvPicPr>
          <p:cNvPr id="5" name="Picture 4" descr="https://lh5.googleusercontent.com/Pi-m-ot0tOKAhbG0MOJrMbL-ctRbhTF2q5R7rFlEZknPd355krzsAaskxJeFqo7j-Sv2Z7IlpsSMWc4QUxR26U8c8G-WcKlZ1oKy4K2QekOIs_KNXYRGzF1o1u0iPVbro8I2OZ2L"/>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690688"/>
            <a:ext cx="3957577" cy="4351338"/>
          </a:xfrm>
          <a:prstGeom prst="rect">
            <a:avLst/>
          </a:prstGeom>
          <a:noFill/>
          <a:ln>
            <a:noFill/>
          </a:ln>
        </p:spPr>
      </p:pic>
    </p:spTree>
    <p:extLst>
      <p:ext uri="{BB962C8B-B14F-4D97-AF65-F5344CB8AC3E}">
        <p14:creationId xmlns:p14="http://schemas.microsoft.com/office/powerpoint/2010/main" val="2583682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Analyzing by groups</a:t>
            </a:r>
          </a:p>
        </p:txBody>
      </p:sp>
      <p:pic>
        <p:nvPicPr>
          <p:cNvPr id="4" name="Content Placeholder 3" descr="https://lh4.googleusercontent.com/_InzQPbEQGPA4PUBS8n-IvsMOXfyne9l5fGGYIDdCXx4Bx2P6pDttP32OATBO3IU0CuOOgk6g_rVjW13i4q9Smcm2oTNE3dyVT_2QvyRTZWG-w_RBEBgDqLFGREQLYtMZqbuaCIA"/>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09704" y="1825625"/>
            <a:ext cx="4572592" cy="4351338"/>
          </a:xfrm>
          <a:prstGeom prst="rect">
            <a:avLst/>
          </a:prstGeom>
          <a:noFill/>
          <a:ln>
            <a:noFill/>
          </a:ln>
        </p:spPr>
      </p:pic>
    </p:spTree>
    <p:extLst>
      <p:ext uri="{BB962C8B-B14F-4D97-AF65-F5344CB8AC3E}">
        <p14:creationId xmlns:p14="http://schemas.microsoft.com/office/powerpoint/2010/main" val="3776567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by groups </a:t>
            </a:r>
          </a:p>
        </p:txBody>
      </p:sp>
      <p:pic>
        <p:nvPicPr>
          <p:cNvPr id="4" name="Content Placeholder 3" descr="https://lh4.googleusercontent.com/aPsc0pMVpNYy6UdA22bBBLLlkxjc77ho_QowuijOB9-wfMSebQa3pQRry7wsThkvqztznaqmvJ1UVRelKTlqdmtIu9I5aTymVcluM495vUeXu22rISwgUGvn6dsY5_HVZM99vHbM"/>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8675" y="1825625"/>
            <a:ext cx="9134649" cy="4351338"/>
          </a:xfrm>
          <a:prstGeom prst="rect">
            <a:avLst/>
          </a:prstGeom>
          <a:noFill/>
          <a:ln>
            <a:noFill/>
          </a:ln>
        </p:spPr>
      </p:pic>
    </p:spTree>
    <p:extLst>
      <p:ext uri="{BB962C8B-B14F-4D97-AF65-F5344CB8AC3E}">
        <p14:creationId xmlns:p14="http://schemas.microsoft.com/office/powerpoint/2010/main" val="3938566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075D-8E1C-CF45-B32D-58A8C16B9E4A}"/>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dirty="0">
                <a:solidFill>
                  <a:srgbClr val="EBEBEB"/>
                </a:solidFill>
                <a:latin typeface="+mj-lt"/>
                <a:ea typeface="+mj-ea"/>
                <a:cs typeface="+mj-cs"/>
              </a:rPr>
              <a:t>Data Preprocessing</a:t>
            </a:r>
          </a:p>
        </p:txBody>
      </p:sp>
      <p:sp>
        <p:nvSpPr>
          <p:cNvPr id="3" name="Content Placeholder 2">
            <a:extLst>
              <a:ext uri="{FF2B5EF4-FFF2-40B4-BE49-F238E27FC236}">
                <a16:creationId xmlns:a16="http://schemas.microsoft.com/office/drawing/2014/main" id="{6F76F9F3-07AE-4ACD-9F2D-21D804E4A46F}"/>
              </a:ext>
            </a:extLst>
          </p:cNvPr>
          <p:cNvSpPr>
            <a:spLocks noGrp="1"/>
          </p:cNvSpPr>
          <p:nvPr>
            <p:ph sz="half" idx="2"/>
          </p:nvPr>
        </p:nvSpPr>
        <p:spPr>
          <a:xfrm>
            <a:off x="1154955" y="2603500"/>
            <a:ext cx="3481054" cy="3416300"/>
          </a:xfrm>
        </p:spPr>
        <p:txBody>
          <a:bodyPr vert="horz" lIns="91440" tIns="45720" rIns="91440" bIns="45720" rtlCol="0" anchor="ctr">
            <a:normAutofit/>
          </a:bodyPr>
          <a:lstStyle/>
          <a:p>
            <a:r>
              <a:rPr lang="en-US" sz="1600" dirty="0"/>
              <a:t>Removed Features with extremely large proportion of NA values</a:t>
            </a:r>
          </a:p>
          <a:p>
            <a:r>
              <a:rPr lang="en-US" sz="1600" dirty="0"/>
              <a:t>Removed Features unrelated to analysis model, that we won’t be using anyway. </a:t>
            </a:r>
          </a:p>
          <a:p>
            <a:r>
              <a:rPr lang="en-US" sz="1600" dirty="0"/>
              <a:t>Variables like </a:t>
            </a:r>
            <a:r>
              <a:rPr lang="en-US" sz="1600" dirty="0" err="1"/>
              <a:t>wifi</a:t>
            </a:r>
            <a:r>
              <a:rPr lang="en-US" sz="1600" dirty="0"/>
              <a:t> rating and inflight entertainment rating is missing for many flights and can be used as a feature. </a:t>
            </a:r>
          </a:p>
          <a:p>
            <a:endParaRPr lang="en-US" sz="1600" dirty="0"/>
          </a:p>
        </p:txBody>
      </p:sp>
      <p:pic>
        <p:nvPicPr>
          <p:cNvPr id="18" name="Picture 17">
            <a:extLst>
              <a:ext uri="{FF2B5EF4-FFF2-40B4-BE49-F238E27FC236}">
                <a16:creationId xmlns:a16="http://schemas.microsoft.com/office/drawing/2014/main" id="{6A177BEA-CEF7-43F3-868B-6E41F1861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081" y="2728283"/>
            <a:ext cx="3120889" cy="3138324"/>
          </a:xfrm>
          <a:prstGeom prst="rect">
            <a:avLst/>
          </a:prstGeom>
          <a:ln w="3175">
            <a:solidFill>
              <a:schemeClr val="tx1"/>
            </a:solidFill>
          </a:ln>
        </p:spPr>
      </p:pic>
    </p:spTree>
    <p:extLst>
      <p:ext uri="{BB962C8B-B14F-4D97-AF65-F5344CB8AC3E}">
        <p14:creationId xmlns:p14="http://schemas.microsoft.com/office/powerpoint/2010/main" val="2867836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https://lh3.googleusercontent.com/zEIMfA-uoaT6bifPbn1fWtvC9m0W-pfhl9SIXmHNzrzzWbsDyhL5EIaM7nvr2gB-Zc0XxRS4TlASIbm7ZzTtIya-amYJIXnvu4j-8IxPZBp7fpEYN0uuatwPwm4EoDHw-rnScbW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8675" y="1825625"/>
            <a:ext cx="9134649" cy="4351338"/>
          </a:xfrm>
          <a:prstGeom prst="rect">
            <a:avLst/>
          </a:prstGeom>
          <a:noFill/>
          <a:ln>
            <a:noFill/>
          </a:ln>
        </p:spPr>
      </p:pic>
    </p:spTree>
    <p:extLst>
      <p:ext uri="{BB962C8B-B14F-4D97-AF65-F5344CB8AC3E}">
        <p14:creationId xmlns:p14="http://schemas.microsoft.com/office/powerpoint/2010/main" val="3162094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world maps </a:t>
            </a:r>
          </a:p>
        </p:txBody>
      </p:sp>
      <p:pic>
        <p:nvPicPr>
          <p:cNvPr id="4" name="Content Placeholder 3" descr="https://lh6.googleusercontent.com/4Gt9jeKnv7fuTn8cy0P8Dv5ZxddpADdXsGkkz6vrsVG5RFkB2USaVOm2bSnD_-UnNBz5VaFfX5MU1qwu1B1o-lmKLnDGj0p--NjPDNVuSWg8GkDPS6T9jPW2UrFmjZJpxvawaRyZ"/>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790901"/>
            <a:ext cx="5202686" cy="4351338"/>
          </a:xfrm>
          <a:prstGeom prst="rect">
            <a:avLst/>
          </a:prstGeom>
          <a:noFill/>
          <a:ln>
            <a:noFill/>
          </a:ln>
        </p:spPr>
      </p:pic>
      <p:pic>
        <p:nvPicPr>
          <p:cNvPr id="5" name="Picture 4" descr="https://lh4.googleusercontent.com/cU9tckQ1Du3bDHP2hF_13IYybOP9GFTzwzhgGvtS6olE-9rnwFSKhdhsFHjuoea8huPaYSeKKEl50tZ8lfst9dHFdhlZyiXHoNgqKqhQKku3wuPOkn6rhq4oOaqwh6lNI1hy0Ll1"/>
          <p:cNvPicPr/>
          <p:nvPr/>
        </p:nvPicPr>
        <p:blipFill>
          <a:blip r:embed="rId3">
            <a:extLst>
              <a:ext uri="{28A0092B-C50C-407E-A947-70E740481C1C}">
                <a14:useLocalDpi xmlns:a14="http://schemas.microsoft.com/office/drawing/2010/main" val="0"/>
              </a:ext>
            </a:extLst>
          </a:blip>
          <a:srcRect/>
          <a:stretch>
            <a:fillRect/>
          </a:stretch>
        </p:blipFill>
        <p:spPr bwMode="auto">
          <a:xfrm>
            <a:off x="6435524" y="1790901"/>
            <a:ext cx="4918276" cy="4351338"/>
          </a:xfrm>
          <a:prstGeom prst="rect">
            <a:avLst/>
          </a:prstGeom>
          <a:noFill/>
          <a:ln>
            <a:noFill/>
          </a:ln>
        </p:spPr>
      </p:pic>
    </p:spTree>
    <p:extLst>
      <p:ext uri="{BB962C8B-B14F-4D97-AF65-F5344CB8AC3E}">
        <p14:creationId xmlns:p14="http://schemas.microsoft.com/office/powerpoint/2010/main" val="3626395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https://lh5.googleusercontent.com/kZH1fUWwJPGL46mmdh6Ipr35HSX_mWxu5m7SM5Ero0FE_9nfY86qks3Y7u7BVUfeJtKQoOuHtOu6LdkvtlbzS2kj3k5gF7EIWYYa7CnCS4PZZ7EoSB16ZsYubF6Q0_FPJpL3gOAK"/>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4657" y="1825625"/>
            <a:ext cx="5202686" cy="4351338"/>
          </a:xfrm>
          <a:prstGeom prst="rect">
            <a:avLst/>
          </a:prstGeom>
          <a:noFill/>
          <a:ln>
            <a:noFill/>
          </a:ln>
        </p:spPr>
      </p:pic>
    </p:spTree>
    <p:extLst>
      <p:ext uri="{BB962C8B-B14F-4D97-AF65-F5344CB8AC3E}">
        <p14:creationId xmlns:p14="http://schemas.microsoft.com/office/powerpoint/2010/main" val="3864835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Rules Mining</a:t>
            </a:r>
          </a:p>
        </p:txBody>
      </p:sp>
      <p:sp>
        <p:nvSpPr>
          <p:cNvPr id="3" name="Content Placeholder 2"/>
          <p:cNvSpPr>
            <a:spLocks noGrp="1"/>
          </p:cNvSpPr>
          <p:nvPr>
            <p:ph idx="1"/>
          </p:nvPr>
        </p:nvSpPr>
        <p:spPr/>
        <p:txBody>
          <a:bodyPr/>
          <a:lstStyle/>
          <a:p>
            <a:r>
              <a:rPr lang="en-US" dirty="0"/>
              <a:t>For creating rules we first need to check that the variables under consideration are factors.</a:t>
            </a:r>
          </a:p>
          <a:p>
            <a:r>
              <a:rPr lang="en-US" dirty="0"/>
              <a:t>We consider the </a:t>
            </a:r>
            <a:r>
              <a:rPr lang="en-US" dirty="0" err="1"/>
              <a:t>IsCancelled</a:t>
            </a:r>
            <a:r>
              <a:rPr lang="en-US" dirty="0"/>
              <a:t> variable on the </a:t>
            </a:r>
            <a:r>
              <a:rPr lang="en-US" dirty="0" err="1"/>
              <a:t>r.h.s</a:t>
            </a:r>
            <a:r>
              <a:rPr lang="en-US" dirty="0"/>
              <a:t> and the </a:t>
            </a:r>
            <a:r>
              <a:rPr lang="en-US" dirty="0" err="1"/>
              <a:t>factorised</a:t>
            </a:r>
            <a:r>
              <a:rPr lang="en-US" dirty="0"/>
              <a:t> variables on the </a:t>
            </a:r>
            <a:r>
              <a:rPr lang="en-US" dirty="0" err="1"/>
              <a:t>l.h.s</a:t>
            </a:r>
            <a:endParaRPr lang="en-US" dirty="0"/>
          </a:p>
          <a:p>
            <a:r>
              <a:rPr lang="en-US" dirty="0"/>
              <a:t>We also create a combined data frame and then conduct revenue analysis with the help of association rules mining.</a:t>
            </a:r>
          </a:p>
        </p:txBody>
      </p:sp>
    </p:spTree>
    <p:extLst>
      <p:ext uri="{BB962C8B-B14F-4D97-AF65-F5344CB8AC3E}">
        <p14:creationId xmlns:p14="http://schemas.microsoft.com/office/powerpoint/2010/main" val="471869340"/>
      </p:ext>
    </p:extLst>
  </p:cSld>
  <p:clrMapOvr>
    <a:masterClrMapping/>
  </p:clrMapOvr>
  <mc:AlternateContent xmlns:mc="http://schemas.openxmlformats.org/markup-compatibility/2006" xmlns:p14="http://schemas.microsoft.com/office/powerpoint/2010/main">
    <mc:Choice Requires="p14">
      <p:transition spd="slow" p14:dur="2000" advTm="2127"/>
    </mc:Choice>
    <mc:Fallback xmlns="">
      <p:transition spd="slow" advTm="212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528689"/>
          </a:xfrm>
        </p:spPr>
        <p:txBody>
          <a:bodyPr/>
          <a:lstStyle/>
          <a:p>
            <a:r>
              <a:rPr lang="en-US" dirty="0"/>
              <a:t>Analysis of Rules</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644707"/>
          </a:xfrm>
          <a:prstGeom prst="rect">
            <a:avLst/>
          </a:prstGeom>
          <a:ln>
            <a:solidFill>
              <a:schemeClr val="tx1"/>
            </a:solidFill>
            <a:prstDash val="dash"/>
          </a:ln>
        </p:spPr>
      </p:pic>
      <p:pic>
        <p:nvPicPr>
          <p:cNvPr id="8" name="Content Placeholder 7"/>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38200" y="3853521"/>
            <a:ext cx="10515600" cy="1869704"/>
          </a:xfrm>
          <a:prstGeom prst="rect">
            <a:avLst/>
          </a:prstGeom>
          <a:ln>
            <a:solidFill>
              <a:schemeClr val="tx1"/>
            </a:solidFill>
            <a:prstDash val="dash"/>
          </a:ln>
        </p:spPr>
      </p:pic>
    </p:spTree>
    <p:extLst>
      <p:ext uri="{BB962C8B-B14F-4D97-AF65-F5344CB8AC3E}">
        <p14:creationId xmlns:p14="http://schemas.microsoft.com/office/powerpoint/2010/main" val="3867558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1152434"/>
          </a:xfrm>
        </p:spPr>
        <p:txBody>
          <a:bodyPr/>
          <a:lstStyle/>
          <a:p>
            <a:r>
              <a:rPr lang="en-US" dirty="0"/>
              <a:t>Analysis of Rules</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384630" y="3264060"/>
            <a:ext cx="5335929" cy="335666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751390" y="1690688"/>
            <a:ext cx="10602410" cy="1700694"/>
          </a:xfrm>
          <a:prstGeom prst="rect">
            <a:avLst/>
          </a:prstGeom>
          <a:ln>
            <a:solidFill>
              <a:schemeClr val="tx1"/>
            </a:solidFill>
            <a:prstDash val="dash"/>
          </a:ln>
        </p:spPr>
      </p:pic>
    </p:spTree>
    <p:extLst>
      <p:ext uri="{BB962C8B-B14F-4D97-AF65-F5344CB8AC3E}">
        <p14:creationId xmlns:p14="http://schemas.microsoft.com/office/powerpoint/2010/main" val="685575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3262DF-30D4-4EDE-89B5-03B1BECF63C7}"/>
              </a:ext>
            </a:extLst>
          </p:cNvPr>
          <p:cNvSpPr>
            <a:spLocks noGrp="1"/>
          </p:cNvSpPr>
          <p:nvPr>
            <p:ph type="title"/>
          </p:nvPr>
        </p:nvSpPr>
        <p:spPr/>
        <p:txBody>
          <a:bodyPr/>
          <a:lstStyle/>
          <a:p>
            <a:pPr algn="ctr"/>
            <a:r>
              <a:rPr lang="en-US" dirty="0"/>
              <a:t>Linear Modeling</a:t>
            </a:r>
          </a:p>
        </p:txBody>
      </p:sp>
      <p:pic>
        <p:nvPicPr>
          <p:cNvPr id="7" name="Content Placeholder 6">
            <a:extLst>
              <a:ext uri="{FF2B5EF4-FFF2-40B4-BE49-F238E27FC236}">
                <a16:creationId xmlns:a16="http://schemas.microsoft.com/office/drawing/2014/main" id="{6B7AD02C-C3EF-4892-9DF6-39EEA4AFC56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6112" y="1825625"/>
            <a:ext cx="6159776" cy="4351338"/>
          </a:xfrm>
          <a:prstGeom prst="rect">
            <a:avLst/>
          </a:prstGeom>
          <a:noFill/>
          <a:ln>
            <a:noFill/>
          </a:ln>
        </p:spPr>
      </p:pic>
    </p:spTree>
    <p:extLst>
      <p:ext uri="{BB962C8B-B14F-4D97-AF65-F5344CB8AC3E}">
        <p14:creationId xmlns:p14="http://schemas.microsoft.com/office/powerpoint/2010/main" val="3664416771"/>
      </p:ext>
    </p:extLst>
  </p:cSld>
  <p:clrMapOvr>
    <a:masterClrMapping/>
  </p:clrMapOvr>
  <mc:AlternateContent xmlns:mc="http://schemas.openxmlformats.org/markup-compatibility/2006" xmlns:p14="http://schemas.microsoft.com/office/powerpoint/2010/main">
    <mc:Choice Requires="p14">
      <p:transition spd="slow" p14:dur="2000" advTm="70781"/>
    </mc:Choice>
    <mc:Fallback xmlns="">
      <p:transition spd="slow" advTm="7078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08E0E-C8D8-4562-B94B-9F844782909C}"/>
              </a:ext>
            </a:extLst>
          </p:cNvPr>
          <p:cNvSpPr>
            <a:spLocks noGrp="1"/>
          </p:cNvSpPr>
          <p:nvPr>
            <p:ph type="title"/>
          </p:nvPr>
        </p:nvSpPr>
        <p:spPr/>
        <p:txBody>
          <a:bodyPr/>
          <a:lstStyle/>
          <a:p>
            <a:pPr algn="ctr"/>
            <a:r>
              <a:rPr lang="en-US" dirty="0"/>
              <a:t>Linear Modeling</a:t>
            </a:r>
          </a:p>
        </p:txBody>
      </p:sp>
      <p:pic>
        <p:nvPicPr>
          <p:cNvPr id="4" name="Content Placeholder 3">
            <a:extLst>
              <a:ext uri="{FF2B5EF4-FFF2-40B4-BE49-F238E27FC236}">
                <a16:creationId xmlns:a16="http://schemas.microsoft.com/office/drawing/2014/main" id="{7F0EE999-3175-451B-B60C-507013FC67E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6112" y="1825625"/>
            <a:ext cx="6159776" cy="4351338"/>
          </a:xfrm>
          <a:prstGeom prst="rect">
            <a:avLst/>
          </a:prstGeom>
          <a:noFill/>
          <a:ln>
            <a:noFill/>
          </a:ln>
        </p:spPr>
      </p:pic>
    </p:spTree>
    <p:extLst>
      <p:ext uri="{BB962C8B-B14F-4D97-AF65-F5344CB8AC3E}">
        <p14:creationId xmlns:p14="http://schemas.microsoft.com/office/powerpoint/2010/main" val="1387701064"/>
      </p:ext>
    </p:extLst>
  </p:cSld>
  <p:clrMapOvr>
    <a:masterClrMapping/>
  </p:clrMapOvr>
  <mc:AlternateContent xmlns:mc="http://schemas.openxmlformats.org/markup-compatibility/2006" xmlns:p14="http://schemas.microsoft.com/office/powerpoint/2010/main">
    <mc:Choice Requires="p14">
      <p:transition spd="slow" p14:dur="2000" advTm="42869"/>
    </mc:Choice>
    <mc:Fallback xmlns="">
      <p:transition spd="slow" advTm="4286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7559-E792-4AFA-91E3-6BAE1FBC414F}"/>
              </a:ext>
            </a:extLst>
          </p:cNvPr>
          <p:cNvSpPr>
            <a:spLocks noGrp="1"/>
          </p:cNvSpPr>
          <p:nvPr>
            <p:ph type="title"/>
          </p:nvPr>
        </p:nvSpPr>
        <p:spPr>
          <a:xfrm>
            <a:off x="1141413" y="609600"/>
            <a:ext cx="9905998" cy="1739705"/>
          </a:xfrm>
        </p:spPr>
        <p:txBody>
          <a:bodyPr/>
          <a:lstStyle/>
          <a:p>
            <a:pPr algn="ctr"/>
            <a:r>
              <a:rPr lang="en-US" dirty="0"/>
              <a:t>Correlation Coefficients &amp; Graphs for Resort Hotel</a:t>
            </a:r>
          </a:p>
        </p:txBody>
      </p:sp>
      <p:pic>
        <p:nvPicPr>
          <p:cNvPr id="4" name="Content Placeholder 3">
            <a:extLst>
              <a:ext uri="{FF2B5EF4-FFF2-40B4-BE49-F238E27FC236}">
                <a16:creationId xmlns:a16="http://schemas.microsoft.com/office/drawing/2014/main" id="{B60F482B-B903-4448-AFA9-B69D00DB903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4140" y="1971540"/>
            <a:ext cx="4476928" cy="4351338"/>
          </a:xfrm>
          <a:prstGeom prst="rect">
            <a:avLst/>
          </a:prstGeom>
          <a:noFill/>
          <a:ln>
            <a:noFill/>
          </a:ln>
        </p:spPr>
      </p:pic>
      <p:pic>
        <p:nvPicPr>
          <p:cNvPr id="5" name="Picture 4">
            <a:extLst>
              <a:ext uri="{FF2B5EF4-FFF2-40B4-BE49-F238E27FC236}">
                <a16:creationId xmlns:a16="http://schemas.microsoft.com/office/drawing/2014/main" id="{0DF5314E-8D0A-447A-90F0-84FAE81E9BF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14510" y="2123146"/>
            <a:ext cx="5734050" cy="4048125"/>
          </a:xfrm>
          <a:prstGeom prst="rect">
            <a:avLst/>
          </a:prstGeom>
          <a:noFill/>
          <a:ln>
            <a:noFill/>
          </a:ln>
        </p:spPr>
      </p:pic>
    </p:spTree>
    <p:extLst>
      <p:ext uri="{BB962C8B-B14F-4D97-AF65-F5344CB8AC3E}">
        <p14:creationId xmlns:p14="http://schemas.microsoft.com/office/powerpoint/2010/main" val="2618921909"/>
      </p:ext>
    </p:extLst>
  </p:cSld>
  <p:clrMapOvr>
    <a:masterClrMapping/>
  </p:clrMapOvr>
  <mc:AlternateContent xmlns:mc="http://schemas.openxmlformats.org/markup-compatibility/2006" xmlns:p14="http://schemas.microsoft.com/office/powerpoint/2010/main">
    <mc:Choice Requires="p14">
      <p:transition spd="slow" p14:dur="2000" advTm="100900"/>
    </mc:Choice>
    <mc:Fallback xmlns="">
      <p:transition spd="slow" advTm="1009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69BCF-C430-4E7A-B95F-559D06B4A72B}"/>
              </a:ext>
            </a:extLst>
          </p:cNvPr>
          <p:cNvSpPr>
            <a:spLocks noGrp="1"/>
          </p:cNvSpPr>
          <p:nvPr>
            <p:ph type="title"/>
          </p:nvPr>
        </p:nvSpPr>
        <p:spPr>
          <a:xfrm>
            <a:off x="1141413" y="609600"/>
            <a:ext cx="9905998" cy="1455180"/>
          </a:xfrm>
        </p:spPr>
        <p:txBody>
          <a:bodyPr/>
          <a:lstStyle/>
          <a:p>
            <a:pPr algn="ctr"/>
            <a:r>
              <a:rPr lang="en-US" dirty="0"/>
              <a:t>Correlation Coefficients &amp; Graphs for City Hotel</a:t>
            </a:r>
          </a:p>
        </p:txBody>
      </p:sp>
      <p:pic>
        <p:nvPicPr>
          <p:cNvPr id="4" name="Content Placeholder 3">
            <a:extLst>
              <a:ext uri="{FF2B5EF4-FFF2-40B4-BE49-F238E27FC236}">
                <a16:creationId xmlns:a16="http://schemas.microsoft.com/office/drawing/2014/main" id="{53562C42-94E1-46B6-8080-775102001E6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273" y="1913173"/>
            <a:ext cx="6159776" cy="4351338"/>
          </a:xfrm>
          <a:prstGeom prst="rect">
            <a:avLst/>
          </a:prstGeom>
          <a:noFill/>
          <a:ln>
            <a:noFill/>
          </a:ln>
        </p:spPr>
      </p:pic>
      <p:pic>
        <p:nvPicPr>
          <p:cNvPr id="5" name="Picture 4">
            <a:extLst>
              <a:ext uri="{FF2B5EF4-FFF2-40B4-BE49-F238E27FC236}">
                <a16:creationId xmlns:a16="http://schemas.microsoft.com/office/drawing/2014/main" id="{A51A105F-83F7-4625-825A-25AC7C5146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7950" y="2064780"/>
            <a:ext cx="5734050" cy="4048125"/>
          </a:xfrm>
          <a:prstGeom prst="rect">
            <a:avLst/>
          </a:prstGeom>
          <a:noFill/>
          <a:ln>
            <a:noFill/>
          </a:ln>
        </p:spPr>
      </p:pic>
    </p:spTree>
    <p:extLst>
      <p:ext uri="{BB962C8B-B14F-4D97-AF65-F5344CB8AC3E}">
        <p14:creationId xmlns:p14="http://schemas.microsoft.com/office/powerpoint/2010/main" val="2903920750"/>
      </p:ext>
    </p:extLst>
  </p:cSld>
  <p:clrMapOvr>
    <a:masterClrMapping/>
  </p:clrMapOvr>
  <mc:AlternateContent xmlns:mc="http://schemas.openxmlformats.org/markup-compatibility/2006" xmlns:p14="http://schemas.microsoft.com/office/powerpoint/2010/main">
    <mc:Choice Requires="p14">
      <p:transition spd="slow" p14:dur="2000" advTm="91991"/>
    </mc:Choice>
    <mc:Fallback xmlns="">
      <p:transition spd="slow" advTm="9199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075D-8E1C-CF45-B32D-58A8C16B9E4A}"/>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dirty="0">
                <a:solidFill>
                  <a:srgbClr val="EBEBEB"/>
                </a:solidFill>
                <a:latin typeface="+mj-lt"/>
                <a:ea typeface="+mj-ea"/>
                <a:cs typeface="+mj-cs"/>
              </a:rPr>
              <a:t>Data Preprocessing</a:t>
            </a:r>
          </a:p>
        </p:txBody>
      </p:sp>
      <p:sp>
        <p:nvSpPr>
          <p:cNvPr id="3" name="Content Placeholder 2">
            <a:extLst>
              <a:ext uri="{FF2B5EF4-FFF2-40B4-BE49-F238E27FC236}">
                <a16:creationId xmlns:a16="http://schemas.microsoft.com/office/drawing/2014/main" id="{6F76F9F3-07AE-4ACD-9F2D-21D804E4A46F}"/>
              </a:ext>
            </a:extLst>
          </p:cNvPr>
          <p:cNvSpPr>
            <a:spLocks noGrp="1"/>
          </p:cNvSpPr>
          <p:nvPr>
            <p:ph sz="half" idx="2"/>
          </p:nvPr>
        </p:nvSpPr>
        <p:spPr>
          <a:xfrm>
            <a:off x="1154954" y="2881476"/>
            <a:ext cx="4322209" cy="3138324"/>
          </a:xfrm>
        </p:spPr>
        <p:txBody>
          <a:bodyPr vert="horz" lIns="91440" tIns="45720" rIns="91440" bIns="45720" rtlCol="0" anchor="ctr">
            <a:noAutofit/>
          </a:bodyPr>
          <a:lstStyle/>
          <a:p>
            <a:r>
              <a:rPr lang="en-US" sz="1400" dirty="0"/>
              <a:t>VADER was the open-source sentiment analysis package that was used from </a:t>
            </a:r>
            <a:r>
              <a:rPr lang="en-US" sz="1400" dirty="0" err="1"/>
              <a:t>nltk</a:t>
            </a:r>
            <a:r>
              <a:rPr lang="en-US" sz="1400" dirty="0"/>
              <a:t>. It gave us a polarity score for each review. </a:t>
            </a:r>
          </a:p>
          <a:p>
            <a:r>
              <a:rPr lang="en-GB" sz="1400" dirty="0">
                <a:effectLst/>
                <a:ea typeface="Calibri" panose="020F0502020204030204" pitchFamily="34" charset="0"/>
                <a:cs typeface="Times New Roman" panose="02020603050405020304" pitchFamily="18" charset="0"/>
              </a:rPr>
              <a:t>The output of the sentiment analysis is a series of scores, namely "compound", "</a:t>
            </a:r>
            <a:r>
              <a:rPr lang="en-GB" sz="1400" dirty="0" err="1">
                <a:effectLst/>
                <a:ea typeface="Calibri" panose="020F0502020204030204" pitchFamily="34" charset="0"/>
                <a:cs typeface="Times New Roman" panose="02020603050405020304" pitchFamily="18" charset="0"/>
              </a:rPr>
              <a:t>pos</a:t>
            </a:r>
            <a:r>
              <a:rPr lang="en-GB" sz="1400" dirty="0">
                <a:effectLst/>
                <a:ea typeface="Calibri" panose="020F0502020204030204" pitchFamily="34" charset="0"/>
                <a:cs typeface="Times New Roman" panose="02020603050405020304" pitchFamily="18" charset="0"/>
              </a:rPr>
              <a:t>", "neu" and "neg". The compound score is normalized between -1 (extremely negative) and 1 (extremely positive).</a:t>
            </a:r>
          </a:p>
          <a:p>
            <a:r>
              <a:rPr lang="en-GB" sz="1400" dirty="0">
                <a:effectLst/>
                <a:ea typeface="Calibri" panose="020F0502020204030204" pitchFamily="34" charset="0"/>
                <a:cs typeface="Times New Roman" panose="02020603050405020304" pitchFamily="18" charset="0"/>
              </a:rPr>
              <a:t>We classified the overall rating 	into one of the 3 categories: 	Positive, Neutral and Negative 	and add it as another attribute 	in our data frame. We then create a two dummy variables 	</a:t>
            </a:r>
            <a:r>
              <a:rPr lang="en-IN" sz="1400" dirty="0">
                <a:ea typeface="Calibri" panose="020F0502020204030204" pitchFamily="34" charset="0"/>
                <a:cs typeface="Times New Roman" panose="02020603050405020304" pitchFamily="18" charset="0"/>
              </a:rPr>
              <a:t>to use this attribute in our linear 	regression model. </a:t>
            </a:r>
            <a:endParaRPr lang="en-US" sz="1400" dirty="0">
              <a:effectLst/>
              <a:ea typeface="Calibri" panose="020F0502020204030204" pitchFamily="34" charset="0"/>
              <a:cs typeface="Times New Roman" panose="02020603050405020304" pitchFamily="18" charset="0"/>
            </a:endParaRPr>
          </a:p>
          <a:p>
            <a:endParaRPr lang="en-US" sz="1400" dirty="0"/>
          </a:p>
        </p:txBody>
      </p:sp>
      <p:pic>
        <p:nvPicPr>
          <p:cNvPr id="16" name="Picture 15">
            <a:extLst>
              <a:ext uri="{FF2B5EF4-FFF2-40B4-BE49-F238E27FC236}">
                <a16:creationId xmlns:a16="http://schemas.microsoft.com/office/drawing/2014/main" id="{0BDFBC86-F9C6-47D2-A30D-53112ADACD9E}"/>
              </a:ext>
            </a:extLst>
          </p:cNvPr>
          <p:cNvPicPr>
            <a:picLocks noChangeAspect="1"/>
          </p:cNvPicPr>
          <p:nvPr/>
        </p:nvPicPr>
        <p:blipFill rotWithShape="1">
          <a:blip r:embed="rId2">
            <a:extLst>
              <a:ext uri="{28A0092B-C50C-407E-A947-70E740481C1C}">
                <a14:useLocalDpi xmlns:a14="http://schemas.microsoft.com/office/drawing/2010/main" val="0"/>
              </a:ext>
            </a:extLst>
          </a:blip>
          <a:srcRect l="29379"/>
          <a:stretch/>
        </p:blipFill>
        <p:spPr>
          <a:xfrm>
            <a:off x="6236206" y="2829212"/>
            <a:ext cx="4745611" cy="3105036"/>
          </a:xfrm>
          <a:prstGeom prst="rect">
            <a:avLst/>
          </a:prstGeom>
        </p:spPr>
      </p:pic>
    </p:spTree>
    <p:extLst>
      <p:ext uri="{BB962C8B-B14F-4D97-AF65-F5344CB8AC3E}">
        <p14:creationId xmlns:p14="http://schemas.microsoft.com/office/powerpoint/2010/main" val="3496335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65E83-11E1-461A-B021-B65F3621F781}"/>
              </a:ext>
            </a:extLst>
          </p:cNvPr>
          <p:cNvSpPr>
            <a:spLocks noGrp="1"/>
          </p:cNvSpPr>
          <p:nvPr>
            <p:ph type="title"/>
          </p:nvPr>
        </p:nvSpPr>
        <p:spPr/>
        <p:txBody>
          <a:bodyPr/>
          <a:lstStyle/>
          <a:p>
            <a:pPr algn="ctr"/>
            <a:r>
              <a:rPr lang="en-US" dirty="0"/>
              <a:t>Correlation Coefficients for Both Hotels</a:t>
            </a:r>
          </a:p>
        </p:txBody>
      </p:sp>
      <p:pic>
        <p:nvPicPr>
          <p:cNvPr id="4" name="Content Placeholder 3">
            <a:extLst>
              <a:ext uri="{FF2B5EF4-FFF2-40B4-BE49-F238E27FC236}">
                <a16:creationId xmlns:a16="http://schemas.microsoft.com/office/drawing/2014/main" id="{6F6464AE-C80E-45ED-8E3A-5D66FE48615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6112" y="1825625"/>
            <a:ext cx="6159776" cy="4351338"/>
          </a:xfrm>
          <a:prstGeom prst="rect">
            <a:avLst/>
          </a:prstGeom>
          <a:noFill/>
          <a:ln>
            <a:noFill/>
          </a:ln>
        </p:spPr>
      </p:pic>
    </p:spTree>
    <p:extLst>
      <p:ext uri="{BB962C8B-B14F-4D97-AF65-F5344CB8AC3E}">
        <p14:creationId xmlns:p14="http://schemas.microsoft.com/office/powerpoint/2010/main" val="2443543063"/>
      </p:ext>
    </p:extLst>
  </p:cSld>
  <p:clrMapOvr>
    <a:masterClrMapping/>
  </p:clrMapOvr>
  <mc:AlternateContent xmlns:mc="http://schemas.openxmlformats.org/markup-compatibility/2006" xmlns:p14="http://schemas.microsoft.com/office/powerpoint/2010/main">
    <mc:Choice Requires="p14">
      <p:transition spd="slow" p14:dur="2000" advTm="59894"/>
    </mc:Choice>
    <mc:Fallback xmlns="">
      <p:transition spd="slow" advTm="59894"/>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012DA5B-3BEF-4DA3-910D-38A05CC78983}"/>
              </a:ext>
            </a:extLst>
          </p:cNvPr>
          <p:cNvSpPr txBox="1"/>
          <p:nvPr/>
        </p:nvSpPr>
        <p:spPr>
          <a:xfrm>
            <a:off x="5752290" y="515566"/>
            <a:ext cx="6096000" cy="6243056"/>
          </a:xfrm>
          <a:prstGeom prst="rect">
            <a:avLst/>
          </a:prstGeom>
          <a:noFill/>
        </p:spPr>
        <p:txBody>
          <a:bodyPr wrap="square">
            <a:spAutoFit/>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Call:</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lm</a:t>
            </a:r>
            <a:r>
              <a:rPr lang="en-US" sz="1100" dirty="0">
                <a:effectLst/>
                <a:latin typeface="Calibri" panose="020F0502020204030204" pitchFamily="34" charset="0"/>
                <a:ea typeface="Calibri" panose="020F0502020204030204" pitchFamily="34" charset="0"/>
                <a:cs typeface="Times New Roman" panose="02020603050405020304" pitchFamily="18" charset="0"/>
              </a:rPr>
              <a:t>(formula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IsCanceled</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LeadTime</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CustomerType</a:t>
            </a:r>
            <a:r>
              <a:rPr lang="en-US" sz="1100" dirty="0">
                <a:effectLst/>
                <a:latin typeface="Calibri" panose="020F0502020204030204" pitchFamily="34" charset="0"/>
                <a:ea typeface="Calibri" panose="020F0502020204030204" pitchFamily="34" charset="0"/>
                <a:cs typeface="Times New Roman" panose="02020603050405020304" pitchFamily="18" charset="0"/>
              </a:rPr>
              <a:t> + Hotel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DepositType</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ADR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RequiredCarParkingSpaces</a:t>
            </a:r>
            <a:r>
              <a:rPr lang="en-US" sz="1100" dirty="0">
                <a:effectLst/>
                <a:latin typeface="Calibri" panose="020F0502020204030204" pitchFamily="34" charset="0"/>
                <a:ea typeface="Calibri" panose="020F0502020204030204" pitchFamily="34" charset="0"/>
                <a:cs typeface="Times New Roman" panose="02020603050405020304" pitchFamily="18" charset="0"/>
              </a:rPr>
              <a:t> +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TotalOfSpecialRequests</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data = Hotels)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Residuals: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Min      1Q  Median      3Q     Max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-4.8175 -0.3042 -0.1725  0.2801  2.1811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Coefficients:</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Estimate    Std. Error     t value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Pr</a:t>
            </a:r>
            <a:r>
              <a:rPr lang="en-US" sz="1100" dirty="0">
                <a:effectLst/>
                <a:latin typeface="Calibri" panose="020F0502020204030204" pitchFamily="34" charset="0"/>
                <a:ea typeface="Calibri" panose="020F0502020204030204" pitchFamily="34" charset="0"/>
                <a:cs typeface="Times New Roman" panose="02020603050405020304" pitchFamily="18" charset="0"/>
              </a:rPr>
              <a:t>(&gt;|t|)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(Intercept)                 		 1.407e-01  7.052e-03  19.945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LeadTime</a:t>
            </a:r>
            <a:r>
              <a:rPr lang="en-US" sz="1100" dirty="0">
                <a:effectLst/>
                <a:latin typeface="Calibri" panose="020F0502020204030204" pitchFamily="34" charset="0"/>
                <a:ea typeface="Calibri" panose="020F0502020204030204" pitchFamily="34" charset="0"/>
                <a:cs typeface="Times New Roman" panose="02020603050405020304" pitchFamily="18" charset="0"/>
              </a:rPr>
              <a:t>                    		 6.890e-04  1.221e-05  56.441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CustomerTypeGroup</a:t>
            </a:r>
            <a:r>
              <a:rPr lang="en-US" sz="1100" dirty="0">
                <a:effectLst/>
                <a:latin typeface="Calibri" panose="020F0502020204030204" pitchFamily="34" charset="0"/>
                <a:ea typeface="Calibri" panose="020F0502020204030204" pitchFamily="34" charset="0"/>
                <a:cs typeface="Times New Roman" panose="02020603050405020304" pitchFamily="18" charset="0"/>
              </a:rPr>
              <a:t>          		 -6.297e-02  1.794e-02  -3.509  0.000449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CustomerTypeTransient</a:t>
            </a:r>
            <a:r>
              <a:rPr lang="en-US" sz="1100" dirty="0">
                <a:effectLst/>
                <a:latin typeface="Calibri" panose="020F0502020204030204" pitchFamily="34" charset="0"/>
                <a:ea typeface="Calibri" panose="020F0502020204030204" pitchFamily="34" charset="0"/>
                <a:cs typeface="Times New Roman" panose="02020603050405020304" pitchFamily="18" charset="0"/>
              </a:rPr>
              <a:t>       	 	 1.088e-01  6.503e-03  16.723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CustomerTypeTransient</a:t>
            </a:r>
            <a:r>
              <a:rPr lang="en-US" sz="1100" dirty="0">
                <a:effectLst/>
                <a:latin typeface="Calibri" panose="020F0502020204030204" pitchFamily="34" charset="0"/>
                <a:ea typeface="Calibri" panose="020F0502020204030204" pitchFamily="34" charset="0"/>
                <a:cs typeface="Times New Roman" panose="02020603050405020304" pitchFamily="18" charset="0"/>
              </a:rPr>
              <a:t>-Party    		-4.052e-02  6.858e-03  -5.909   3.46e-09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HotelResort_Hotel</a:t>
            </a:r>
            <a:r>
              <a:rPr lang="en-US" sz="1100" dirty="0">
                <a:effectLst/>
                <a:latin typeface="Calibri" panose="020F0502020204030204" pitchFamily="34" charset="0"/>
                <a:ea typeface="Calibri" panose="020F0502020204030204" pitchFamily="34" charset="0"/>
                <a:cs typeface="Times New Roman" panose="02020603050405020304" pitchFamily="18" charset="0"/>
              </a:rPr>
              <a:t>                         	-1.796e-02  2.590e-03  -6.933   4.13e-12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DepositTypeNon</a:t>
            </a:r>
            <a:r>
              <a:rPr lang="en-US" sz="1100" dirty="0">
                <a:effectLst/>
                <a:latin typeface="Calibri" panose="020F0502020204030204" pitchFamily="34" charset="0"/>
                <a:ea typeface="Calibri" panose="020F0502020204030204" pitchFamily="34" charset="0"/>
                <a:cs typeface="Times New Roman" panose="02020603050405020304" pitchFamily="18" charset="0"/>
              </a:rPr>
              <a:t> Refund                	5.320e-01  4.173e-03 127.490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DepositTypeRefundable</a:t>
            </a:r>
            <a:r>
              <a:rPr lang="en-US" sz="1100" dirty="0">
                <a:effectLst/>
                <a:latin typeface="Calibri" panose="020F0502020204030204" pitchFamily="34" charset="0"/>
                <a:ea typeface="Calibri" panose="020F0502020204030204" pitchFamily="34" charset="0"/>
                <a:cs typeface="Times New Roman" panose="02020603050405020304" pitchFamily="18" charset="0"/>
              </a:rPr>
              <a:t>                	-8.502e-03  3.175e-02  -0.268    0.788880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ADR                                                   	 9.281e-04  2.399e-05  38.696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RequiredCarParkingSpaces</a:t>
            </a:r>
            <a:r>
              <a:rPr lang="en-US" sz="1100" dirty="0">
                <a:effectLst/>
                <a:latin typeface="Calibri" panose="020F0502020204030204" pitchFamily="34" charset="0"/>
                <a:ea typeface="Calibri" panose="020F0502020204030204" pitchFamily="34" charset="0"/>
                <a:cs typeface="Times New Roman" panose="02020603050405020304" pitchFamily="18" charset="0"/>
              </a:rPr>
              <a:t>           	-2.787e-01  4.919e-03 -56.656  &lt; 2e-16 ***</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TotalOfSpecialRequests</a:t>
            </a:r>
            <a:r>
              <a:rPr lang="en-US" sz="1100" dirty="0">
                <a:effectLst/>
                <a:latin typeface="Calibri" panose="020F0502020204030204" pitchFamily="34" charset="0"/>
                <a:ea typeface="Calibri" panose="020F0502020204030204" pitchFamily="34" charset="0"/>
                <a:cs typeface="Times New Roman" panose="02020603050405020304" pitchFamily="18" charset="0"/>
              </a:rPr>
              <a:t>               		 -8.882e-02  1.574e-03 -56.440  &lt; 2e-16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Signif</a:t>
            </a:r>
            <a:r>
              <a:rPr lang="en-US" sz="1100" dirty="0">
                <a:effectLst/>
                <a:latin typeface="Calibri" panose="020F0502020204030204" pitchFamily="34" charset="0"/>
                <a:ea typeface="Calibri" panose="020F0502020204030204" pitchFamily="34" charset="0"/>
                <a:cs typeface="Times New Roman" panose="02020603050405020304" pitchFamily="18" charset="0"/>
              </a:rPr>
              <a:t>. codes:  0 ‘***’ 0.001 ‘**’ 0.01 ‘*’ 0.05 ‘.’ 0.1 ‘ ’ 1</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Residual standard error: 0.4026 on 119379 degrees of freedom</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Multiple R-squared:  0.3049,	Adjusted R-squared:  0.3048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F-statistic:  5235 on 10 and 119379 DF,  p-value: &lt; 2.2e-16</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&gt;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lmCanceled$predict</a:t>
            </a:r>
            <a:r>
              <a:rPr lang="en-US" sz="1100" dirty="0">
                <a:effectLst/>
                <a:latin typeface="Calibri" panose="020F0502020204030204" pitchFamily="34" charset="0"/>
                <a:ea typeface="Calibri" panose="020F0502020204030204" pitchFamily="34" charset="0"/>
                <a:cs typeface="Times New Roman" panose="02020603050405020304" pitchFamily="18" charset="0"/>
              </a:rPr>
              <a:t> &lt;-predict(</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lmCanceled</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&gt; p = mean(</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lmCanceled$predict</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&gt; p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[1] 0.3704163 </a:t>
            </a:r>
          </a:p>
        </p:txBody>
      </p:sp>
      <p:sp>
        <p:nvSpPr>
          <p:cNvPr id="8" name="Title 7">
            <a:extLst>
              <a:ext uri="{FF2B5EF4-FFF2-40B4-BE49-F238E27FC236}">
                <a16:creationId xmlns:a16="http://schemas.microsoft.com/office/drawing/2014/main" id="{EAB41D3D-8238-4A28-B289-81F20817A015}"/>
              </a:ext>
            </a:extLst>
          </p:cNvPr>
          <p:cNvSpPr>
            <a:spLocks noGrp="1"/>
          </p:cNvSpPr>
          <p:nvPr>
            <p:ph type="title"/>
          </p:nvPr>
        </p:nvSpPr>
        <p:spPr>
          <a:xfrm>
            <a:off x="625779" y="515566"/>
            <a:ext cx="3932237" cy="588523"/>
          </a:xfrm>
        </p:spPr>
        <p:txBody>
          <a:bodyPr/>
          <a:lstStyle/>
          <a:p>
            <a:pPr algn="ctr"/>
            <a:r>
              <a:rPr lang="en-US" dirty="0"/>
              <a:t>Linear Model 		</a:t>
            </a:r>
          </a:p>
        </p:txBody>
      </p:sp>
      <p:sp>
        <p:nvSpPr>
          <p:cNvPr id="10" name="Text Placeholder 9">
            <a:extLst>
              <a:ext uri="{FF2B5EF4-FFF2-40B4-BE49-F238E27FC236}">
                <a16:creationId xmlns:a16="http://schemas.microsoft.com/office/drawing/2014/main" id="{1A74F5DA-D88E-4AC3-8E18-3A8EF20BF7D1}"/>
              </a:ext>
            </a:extLst>
          </p:cNvPr>
          <p:cNvSpPr>
            <a:spLocks noGrp="1"/>
          </p:cNvSpPr>
          <p:nvPr>
            <p:ph type="body" sz="half" idx="2"/>
          </p:nvPr>
        </p:nvSpPr>
        <p:spPr>
          <a:xfrm>
            <a:off x="614519" y="2056436"/>
            <a:ext cx="3932237" cy="3811588"/>
          </a:xfrm>
        </p:spPr>
        <p:txBody>
          <a:bodyPr/>
          <a:lstStyle/>
          <a:p>
            <a:pPr marL="285750" indent="-285750">
              <a:buFont typeface="Arial" panose="020B0604020202020204" pitchFamily="34" charset="0"/>
              <a:buChar char="•"/>
            </a:pPr>
            <a:r>
              <a:rPr lang="en-US" dirty="0"/>
              <a:t>A Multiple Regression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F</a:t>
            </a:r>
            <a:r>
              <a:rPr lang="en-US" sz="1600" dirty="0">
                <a:effectLst/>
                <a:latin typeface="Calibri" panose="020F0502020204030204" pitchFamily="34" charset="0"/>
                <a:ea typeface="Calibri" panose="020F0502020204030204" pitchFamily="34" charset="0"/>
                <a:cs typeface="Times New Roman" panose="02020603050405020304" pitchFamily="18" charset="0"/>
              </a:rPr>
              <a:t>or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IsRepeatedGuest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a:t>
            </a:r>
            <a:r>
              <a:rPr lang="en-US" sz="1400" dirty="0">
                <a:effectLst/>
                <a:latin typeface="Calibri" panose="020F0502020204030204" pitchFamily="34" charset="0"/>
                <a:ea typeface="Calibri" panose="020F0502020204030204" pitchFamily="34" charset="0"/>
                <a:cs typeface="Times New Roman" panose="02020603050405020304" pitchFamily="18" charset="0"/>
              </a:rPr>
              <a:t>djusted R-squared </a:t>
            </a:r>
            <a:r>
              <a:rPr lang="en-US" dirty="0">
                <a:effectLst/>
                <a:latin typeface="Calibri" panose="020F0502020204030204" pitchFamily="34" charset="0"/>
                <a:ea typeface="Calibri" panose="020F0502020204030204" pitchFamily="34" charset="0"/>
                <a:cs typeface="Times New Roman" panose="02020603050405020304" pitchFamily="18" charset="0"/>
              </a:rPr>
              <a:t>is 0.21</a:t>
            </a:r>
          </a:p>
          <a:p>
            <a:pPr marL="742950" lvl="1" indent="-285750">
              <a:buFont typeface="Arial" panose="020B0604020202020204" pitchFamily="34" charset="0"/>
              <a:buChar char="•"/>
            </a:pPr>
            <a:r>
              <a:rPr lang="en-US" dirty="0">
                <a:latin typeface="Calibri" panose="020F0502020204030204" pitchFamily="34" charset="0"/>
                <a:cs typeface="Times New Roman" panose="02020603050405020304" pitchFamily="18" charset="0"/>
              </a:rPr>
              <a:t>Prediction Probability 3%</a:t>
            </a:r>
            <a:endParaRPr lang="en-US" dirty="0"/>
          </a:p>
          <a:p>
            <a:pPr marL="285750" indent="-285750">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For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IsCancled</a:t>
            </a:r>
            <a:endParaRPr lang="en-US" dirty="0"/>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Adjusted R-squared:  0.3048 </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Prediction Probability 37%</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1735821"/>
      </p:ext>
    </p:extLst>
  </p:cSld>
  <p:clrMapOvr>
    <a:masterClrMapping/>
  </p:clrMapOvr>
  <mc:AlternateContent xmlns:mc="http://schemas.openxmlformats.org/markup-compatibility/2006" xmlns:p14="http://schemas.microsoft.com/office/powerpoint/2010/main">
    <mc:Choice Requires="p14">
      <p:transition spd="slow" p14:dur="2000" advTm="169534"/>
    </mc:Choice>
    <mc:Fallback xmlns="">
      <p:transition spd="slow" advTm="169534"/>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C18FF-67A1-594A-85BA-F5DF4F20925A}"/>
              </a:ext>
            </a:extLst>
          </p:cNvPr>
          <p:cNvSpPr>
            <a:spLocks noGrp="1"/>
          </p:cNvSpPr>
          <p:nvPr>
            <p:ph type="title"/>
          </p:nvPr>
        </p:nvSpPr>
        <p:spPr/>
        <p:txBody>
          <a:bodyPr/>
          <a:lstStyle/>
          <a:p>
            <a:pPr algn="ctr"/>
            <a:r>
              <a:rPr lang="en-US" dirty="0"/>
              <a:t>Thankyou</a:t>
            </a:r>
          </a:p>
        </p:txBody>
      </p:sp>
      <p:sp>
        <p:nvSpPr>
          <p:cNvPr id="3" name="Content Placeholder 2">
            <a:extLst>
              <a:ext uri="{FF2B5EF4-FFF2-40B4-BE49-F238E27FC236}">
                <a16:creationId xmlns:a16="http://schemas.microsoft.com/office/drawing/2014/main" id="{02D8349C-D23D-004E-80DD-53DEB7191BD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96646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8D14-3480-49DD-B82C-80EF169E9C76}"/>
              </a:ext>
            </a:extLst>
          </p:cNvPr>
          <p:cNvSpPr>
            <a:spLocks noGrp="1"/>
          </p:cNvSpPr>
          <p:nvPr>
            <p:ph type="title"/>
          </p:nvPr>
        </p:nvSpPr>
        <p:spPr/>
        <p:txBody>
          <a:bodyPr/>
          <a:lstStyle/>
          <a:p>
            <a:r>
              <a:rPr lang="en-IN" dirty="0"/>
              <a:t>Feature Engineering</a:t>
            </a:r>
            <a:endParaRPr lang="en-US" dirty="0"/>
          </a:p>
        </p:txBody>
      </p:sp>
      <p:sp>
        <p:nvSpPr>
          <p:cNvPr id="3" name="Content Placeholder 2">
            <a:extLst>
              <a:ext uri="{FF2B5EF4-FFF2-40B4-BE49-F238E27FC236}">
                <a16:creationId xmlns:a16="http://schemas.microsoft.com/office/drawing/2014/main" id="{D4A93BBD-796A-4D65-BE32-715C945DB243}"/>
              </a:ext>
            </a:extLst>
          </p:cNvPr>
          <p:cNvSpPr>
            <a:spLocks noGrp="1"/>
          </p:cNvSpPr>
          <p:nvPr>
            <p:ph sz="half" idx="1"/>
          </p:nvPr>
        </p:nvSpPr>
        <p:spPr/>
        <p:txBody>
          <a:bodyPr/>
          <a:lstStyle/>
          <a:p>
            <a:r>
              <a:rPr lang="en-GB" sz="1800" dirty="0">
                <a:effectLst/>
                <a:ea typeface="Calibri" panose="020F0502020204030204" pitchFamily="34" charset="0"/>
                <a:cs typeface="Times New Roman" panose="02020603050405020304" pitchFamily="18" charset="0"/>
              </a:rPr>
              <a:t>We introduce a new column named CODE which contains the three letter codes of the country name fetched from column ‘author country’.</a:t>
            </a:r>
            <a:endParaRPr lang="en-US" sz="1800" dirty="0">
              <a:effectLst/>
              <a:ea typeface="Calibri" panose="020F0502020204030204" pitchFamily="34" charset="0"/>
              <a:cs typeface="Times New Roman" panose="02020603050405020304" pitchFamily="18" charset="0"/>
            </a:endParaRPr>
          </a:p>
          <a:p>
            <a:r>
              <a:rPr lang="en-GB" sz="1800" dirty="0">
                <a:effectLst/>
                <a:ea typeface="Calibri" panose="020F0502020204030204" pitchFamily="34" charset="0"/>
                <a:cs typeface="Times New Roman" panose="02020603050405020304" pitchFamily="18" charset="0"/>
              </a:rPr>
              <a:t>We create two new columns with binary values for having (1) and not having (0) wi-fi and inflight entertainment.  Rows which have missing values get assigned a value of 0 while the rest are assigned a value of 1. </a:t>
            </a:r>
            <a:endParaRPr lang="en-US" sz="1800" dirty="0">
              <a:effectLst/>
              <a:ea typeface="Calibri" panose="020F0502020204030204" pitchFamily="34" charset="0"/>
              <a:cs typeface="Times New Roman" panose="02020603050405020304" pitchFamily="18" charset="0"/>
            </a:endParaRPr>
          </a:p>
          <a:p>
            <a:endParaRPr lang="en-US" dirty="0"/>
          </a:p>
        </p:txBody>
      </p:sp>
      <p:pic>
        <p:nvPicPr>
          <p:cNvPr id="8" name="Content Placeholder 7">
            <a:extLst>
              <a:ext uri="{FF2B5EF4-FFF2-40B4-BE49-F238E27FC236}">
                <a16:creationId xmlns:a16="http://schemas.microsoft.com/office/drawing/2014/main" id="{2045F6B0-3EA0-4A56-83F8-82902E6A65CE}"/>
              </a:ext>
            </a:extLst>
          </p:cNvPr>
          <p:cNvPicPr>
            <a:picLocks noGrp="1" noChangeAspect="1"/>
          </p:cNvPicPr>
          <p:nvPr>
            <p:ph sz="half" idx="2"/>
          </p:nvPr>
        </p:nvPicPr>
        <p:blipFill rotWithShape="1">
          <a:blip r:embed="rId2"/>
          <a:srcRect b="20038"/>
          <a:stretch/>
        </p:blipFill>
        <p:spPr>
          <a:xfrm>
            <a:off x="7536914" y="2359660"/>
            <a:ext cx="1972846" cy="3660141"/>
          </a:xfrm>
        </p:spPr>
      </p:pic>
    </p:spTree>
    <p:extLst>
      <p:ext uri="{BB962C8B-B14F-4D97-AF65-F5344CB8AC3E}">
        <p14:creationId xmlns:p14="http://schemas.microsoft.com/office/powerpoint/2010/main" val="492097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D6EC-EFC0-4D60-AD56-91EE995053D3}"/>
              </a:ext>
            </a:extLst>
          </p:cNvPr>
          <p:cNvSpPr>
            <a:spLocks noGrp="1"/>
          </p:cNvSpPr>
          <p:nvPr>
            <p:ph type="title"/>
          </p:nvPr>
        </p:nvSpPr>
        <p:spPr/>
        <p:txBody>
          <a:bodyPr/>
          <a:lstStyle/>
          <a:p>
            <a:r>
              <a:rPr lang="en-IN" dirty="0"/>
              <a:t>EDA</a:t>
            </a:r>
            <a:endParaRPr lang="en-US" dirty="0"/>
          </a:p>
        </p:txBody>
      </p:sp>
      <p:pic>
        <p:nvPicPr>
          <p:cNvPr id="8" name="Content Placeholder 7">
            <a:extLst>
              <a:ext uri="{FF2B5EF4-FFF2-40B4-BE49-F238E27FC236}">
                <a16:creationId xmlns:a16="http://schemas.microsoft.com/office/drawing/2014/main" id="{270A1DD2-275A-421B-8101-A42EBB0AF483}"/>
              </a:ext>
            </a:extLst>
          </p:cNvPr>
          <p:cNvPicPr>
            <a:picLocks noGrp="1" noChangeAspect="1"/>
          </p:cNvPicPr>
          <p:nvPr>
            <p:ph sz="half" idx="1"/>
          </p:nvPr>
        </p:nvPicPr>
        <p:blipFill>
          <a:blip r:embed="rId2"/>
          <a:stretch>
            <a:fillRect/>
          </a:stretch>
        </p:blipFill>
        <p:spPr>
          <a:xfrm>
            <a:off x="1857930" y="2630253"/>
            <a:ext cx="3419952" cy="3362794"/>
          </a:xfrm>
        </p:spPr>
      </p:pic>
      <p:pic>
        <p:nvPicPr>
          <p:cNvPr id="6" name="Content Placeholder 5">
            <a:extLst>
              <a:ext uri="{FF2B5EF4-FFF2-40B4-BE49-F238E27FC236}">
                <a16:creationId xmlns:a16="http://schemas.microsoft.com/office/drawing/2014/main" id="{E274669F-958F-462B-8EB4-6ED1B2B52EA6}"/>
              </a:ext>
            </a:extLst>
          </p:cNvPr>
          <p:cNvPicPr>
            <a:picLocks noGrp="1" noChangeAspect="1"/>
          </p:cNvPicPr>
          <p:nvPr>
            <p:ph sz="half" idx="2"/>
          </p:nvPr>
        </p:nvPicPr>
        <p:blipFill>
          <a:blip r:embed="rId3"/>
          <a:stretch>
            <a:fillRect/>
          </a:stretch>
        </p:blipFill>
        <p:spPr>
          <a:xfrm>
            <a:off x="6208713" y="2909455"/>
            <a:ext cx="4824412" cy="2687963"/>
          </a:xfrm>
        </p:spPr>
      </p:pic>
    </p:spTree>
    <p:extLst>
      <p:ext uri="{BB962C8B-B14F-4D97-AF65-F5344CB8AC3E}">
        <p14:creationId xmlns:p14="http://schemas.microsoft.com/office/powerpoint/2010/main" val="659544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D6EC-EFC0-4D60-AD56-91EE995053D3}"/>
              </a:ext>
            </a:extLst>
          </p:cNvPr>
          <p:cNvSpPr>
            <a:spLocks noGrp="1"/>
          </p:cNvSpPr>
          <p:nvPr>
            <p:ph type="title"/>
          </p:nvPr>
        </p:nvSpPr>
        <p:spPr/>
        <p:txBody>
          <a:bodyPr/>
          <a:lstStyle/>
          <a:p>
            <a:r>
              <a:rPr lang="en-IN" dirty="0"/>
              <a:t>EDA</a:t>
            </a:r>
            <a:endParaRPr lang="en-US" dirty="0"/>
          </a:p>
        </p:txBody>
      </p:sp>
      <p:pic>
        <p:nvPicPr>
          <p:cNvPr id="9" name="Content Placeholder 8">
            <a:extLst>
              <a:ext uri="{FF2B5EF4-FFF2-40B4-BE49-F238E27FC236}">
                <a16:creationId xmlns:a16="http://schemas.microsoft.com/office/drawing/2014/main" id="{E3234316-D712-4301-99EC-A1B182DEA7D8}"/>
              </a:ext>
            </a:extLst>
          </p:cNvPr>
          <p:cNvPicPr>
            <a:picLocks noGrp="1" noChangeAspect="1"/>
          </p:cNvPicPr>
          <p:nvPr>
            <p:ph sz="half" idx="1"/>
          </p:nvPr>
        </p:nvPicPr>
        <p:blipFill>
          <a:blip r:embed="rId2"/>
          <a:stretch>
            <a:fillRect/>
          </a:stretch>
        </p:blipFill>
        <p:spPr>
          <a:xfrm>
            <a:off x="1938904" y="2630253"/>
            <a:ext cx="3258005" cy="3362794"/>
          </a:xfrm>
          <a:prstGeom prst="rect">
            <a:avLst/>
          </a:prstGeom>
        </p:spPr>
      </p:pic>
      <p:pic>
        <p:nvPicPr>
          <p:cNvPr id="13" name="Content Placeholder 12">
            <a:extLst>
              <a:ext uri="{FF2B5EF4-FFF2-40B4-BE49-F238E27FC236}">
                <a16:creationId xmlns:a16="http://schemas.microsoft.com/office/drawing/2014/main" id="{F15AB677-3E7F-4066-B3B8-E5C888739EA8}"/>
              </a:ext>
            </a:extLst>
          </p:cNvPr>
          <p:cNvPicPr>
            <a:picLocks noGrp="1" noChangeAspect="1"/>
          </p:cNvPicPr>
          <p:nvPr>
            <p:ph sz="half" idx="2"/>
          </p:nvPr>
        </p:nvPicPr>
        <p:blipFill>
          <a:blip r:embed="rId3"/>
          <a:stretch>
            <a:fillRect/>
          </a:stretch>
        </p:blipFill>
        <p:spPr>
          <a:xfrm>
            <a:off x="6882364" y="2644542"/>
            <a:ext cx="3477110" cy="3334215"/>
          </a:xfrm>
        </p:spPr>
      </p:pic>
    </p:spTree>
    <p:extLst>
      <p:ext uri="{BB962C8B-B14F-4D97-AF65-F5344CB8AC3E}">
        <p14:creationId xmlns:p14="http://schemas.microsoft.com/office/powerpoint/2010/main" val="2472785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D6EC-EFC0-4D60-AD56-91EE995053D3}"/>
              </a:ext>
            </a:extLst>
          </p:cNvPr>
          <p:cNvSpPr>
            <a:spLocks noGrp="1"/>
          </p:cNvSpPr>
          <p:nvPr>
            <p:ph type="title"/>
          </p:nvPr>
        </p:nvSpPr>
        <p:spPr/>
        <p:txBody>
          <a:bodyPr/>
          <a:lstStyle/>
          <a:p>
            <a:r>
              <a:rPr lang="en-IN" dirty="0"/>
              <a:t>EDA</a:t>
            </a:r>
            <a:endParaRPr lang="en-US" dirty="0"/>
          </a:p>
        </p:txBody>
      </p:sp>
      <p:pic>
        <p:nvPicPr>
          <p:cNvPr id="7" name="Content Placeholder 6">
            <a:extLst>
              <a:ext uri="{FF2B5EF4-FFF2-40B4-BE49-F238E27FC236}">
                <a16:creationId xmlns:a16="http://schemas.microsoft.com/office/drawing/2014/main" id="{C5310DEC-B50A-48EE-B283-0157D2F5B1C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48452" y="2617154"/>
            <a:ext cx="4831661" cy="3497319"/>
          </a:xfrm>
          <a:prstGeom prst="rect">
            <a:avLst/>
          </a:prstGeom>
        </p:spPr>
      </p:pic>
      <p:pic>
        <p:nvPicPr>
          <p:cNvPr id="11" name="Content Placeholder 10">
            <a:extLst>
              <a:ext uri="{FF2B5EF4-FFF2-40B4-BE49-F238E27FC236}">
                <a16:creationId xmlns:a16="http://schemas.microsoft.com/office/drawing/2014/main" id="{63C89161-A579-4DD7-9B96-580EA671894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08712" y="2617154"/>
            <a:ext cx="4971155" cy="3492073"/>
          </a:xfrm>
          <a:prstGeom prst="rect">
            <a:avLst/>
          </a:prstGeom>
        </p:spPr>
      </p:pic>
    </p:spTree>
    <p:extLst>
      <p:ext uri="{BB962C8B-B14F-4D97-AF65-F5344CB8AC3E}">
        <p14:creationId xmlns:p14="http://schemas.microsoft.com/office/powerpoint/2010/main" val="7741563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371</TotalTime>
  <Words>2121</Words>
  <Application>Microsoft Macintosh PowerPoint</Application>
  <PresentationFormat>Widescreen</PresentationFormat>
  <Paragraphs>204</Paragraphs>
  <Slides>52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Century Gothic</vt:lpstr>
      <vt:lpstr>Noto Sans Symbols</vt:lpstr>
      <vt:lpstr>Times New Roman</vt:lpstr>
      <vt:lpstr>Mesh</vt:lpstr>
      <vt:lpstr>Applied Data Science Portfolio</vt:lpstr>
      <vt:lpstr>The Problem</vt:lpstr>
      <vt:lpstr>The Data</vt:lpstr>
      <vt:lpstr>Data Preprocessing</vt:lpstr>
      <vt:lpstr>Data Preprocessing</vt:lpstr>
      <vt:lpstr>Feature Engineering</vt:lpstr>
      <vt:lpstr>EDA</vt:lpstr>
      <vt:lpstr>EDA</vt:lpstr>
      <vt:lpstr>EDA</vt:lpstr>
      <vt:lpstr>EDA</vt:lpstr>
      <vt:lpstr>Correlations</vt:lpstr>
      <vt:lpstr>Approach</vt:lpstr>
      <vt:lpstr>Linear Regression</vt:lpstr>
      <vt:lpstr>Decision Tree</vt:lpstr>
      <vt:lpstr>Random Forest Classification</vt:lpstr>
      <vt:lpstr>Word cloud – Positive reviews</vt:lpstr>
      <vt:lpstr>Word cloud – Negative reviews</vt:lpstr>
      <vt:lpstr>Models using additional predictors</vt:lpstr>
      <vt:lpstr>Models using additional predictors</vt:lpstr>
      <vt:lpstr>Project Overview &amp; Goal</vt:lpstr>
      <vt:lpstr>the Dataset</vt:lpstr>
      <vt:lpstr>Prediction &amp; Inference Goals</vt:lpstr>
      <vt:lpstr>Inference- Most influential variables </vt:lpstr>
      <vt:lpstr>Inference- Median Income</vt:lpstr>
      <vt:lpstr>Inference- Rooms per person</vt:lpstr>
      <vt:lpstr>Inference- Non-bedroom rooms</vt:lpstr>
      <vt:lpstr>Inference- City vs. Suburban/Rural</vt:lpstr>
      <vt:lpstr>Inference- City vs. Suburban/Rural- Median Age</vt:lpstr>
      <vt:lpstr>Inference- City vs. Suburban/Rural- # bedrooms</vt:lpstr>
      <vt:lpstr>Inference- City vs. Suburban/Rural- Median Home Value</vt:lpstr>
      <vt:lpstr>Inference- City vs. Suburban/Rural- Predictor Importance</vt:lpstr>
      <vt:lpstr>Prediction - Price of an unseen house </vt:lpstr>
      <vt:lpstr>Prediction – Long, Lat, Rooms &amp; Bedrooms </vt:lpstr>
      <vt:lpstr>Prediction- Median Age</vt:lpstr>
      <vt:lpstr>Project Scope and Overview</vt:lpstr>
      <vt:lpstr>Analyzing the dataset</vt:lpstr>
      <vt:lpstr>Exploratory analysis</vt:lpstr>
      <vt:lpstr>Analyzing by groups</vt:lpstr>
      <vt:lpstr>Analyzing by groups </vt:lpstr>
      <vt:lpstr>PowerPoint Presentation</vt:lpstr>
      <vt:lpstr>Plotting world maps </vt:lpstr>
      <vt:lpstr>PowerPoint Presentation</vt:lpstr>
      <vt:lpstr>Association Rules Mining</vt:lpstr>
      <vt:lpstr>Analysis of Rules</vt:lpstr>
      <vt:lpstr>Analysis of Rules</vt:lpstr>
      <vt:lpstr>Linear Modeling</vt:lpstr>
      <vt:lpstr>Linear Modeling</vt:lpstr>
      <vt:lpstr>Correlation Coefficients &amp; Graphs for Resort Hotel</vt:lpstr>
      <vt:lpstr>Correlation Coefficients &amp; Graphs for City Hotel</vt:lpstr>
      <vt:lpstr>Correlation Coefficients for Both Hotels</vt:lpstr>
      <vt:lpstr>Linear Model   </vt:lpstr>
      <vt:lpstr>Thankyou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Gopani</dc:creator>
  <cp:lastModifiedBy>Mark Gopani</cp:lastModifiedBy>
  <cp:revision>8</cp:revision>
  <cp:lastPrinted>2022-11-28T18:31:09Z</cp:lastPrinted>
  <dcterms:created xsi:type="dcterms:W3CDTF">2022-11-23T22:39:03Z</dcterms:created>
  <dcterms:modified xsi:type="dcterms:W3CDTF">2022-11-28T19:03:24Z</dcterms:modified>
</cp:coreProperties>
</file>